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2"/>
  </p:notesMasterIdLst>
  <p:sldIdLst>
    <p:sldId id="256" r:id="rId3"/>
    <p:sldId id="257" r:id="rId4"/>
    <p:sldId id="311" r:id="rId5"/>
    <p:sldId id="312" r:id="rId6"/>
    <p:sldId id="313" r:id="rId7"/>
    <p:sldId id="258" r:id="rId8"/>
    <p:sldId id="260" r:id="rId9"/>
    <p:sldId id="264" r:id="rId10"/>
    <p:sldId id="267" r:id="rId11"/>
    <p:sldId id="263" r:id="rId12"/>
    <p:sldId id="296" r:id="rId13"/>
    <p:sldId id="297" r:id="rId14"/>
    <p:sldId id="261" r:id="rId15"/>
    <p:sldId id="288" r:id="rId16"/>
    <p:sldId id="289" r:id="rId17"/>
    <p:sldId id="269" r:id="rId18"/>
    <p:sldId id="294" r:id="rId19"/>
    <p:sldId id="268" r:id="rId20"/>
    <p:sldId id="302" r:id="rId21"/>
    <p:sldId id="301" r:id="rId22"/>
    <p:sldId id="292" r:id="rId23"/>
    <p:sldId id="290" r:id="rId24"/>
    <p:sldId id="291" r:id="rId25"/>
    <p:sldId id="307" r:id="rId26"/>
    <p:sldId id="293" r:id="rId27"/>
    <p:sldId id="304" r:id="rId28"/>
    <p:sldId id="300" r:id="rId29"/>
    <p:sldId id="303" r:id="rId30"/>
    <p:sldId id="308" r:id="rId31"/>
    <p:sldId id="265" r:id="rId32"/>
    <p:sldId id="259" r:id="rId33"/>
    <p:sldId id="309" r:id="rId34"/>
    <p:sldId id="310" r:id="rId35"/>
    <p:sldId id="305" r:id="rId36"/>
    <p:sldId id="262" r:id="rId37"/>
    <p:sldId id="306" r:id="rId38"/>
    <p:sldId id="295" r:id="rId39"/>
    <p:sldId id="298"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0"/>
    <p:restoredTop sz="92810"/>
  </p:normalViewPr>
  <p:slideViewPr>
    <p:cSldViewPr snapToGrid="0" snapToObjects="1">
      <p:cViewPr varScale="1">
        <p:scale>
          <a:sx n="169" d="100"/>
          <a:sy n="169" d="100"/>
        </p:scale>
        <p:origin x="232" y="2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E94A3-048A-664D-A5F2-1D0FBFB4E1F1}"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E5AA-6B67-2D41-8BAD-FD86F23F664E}" type="slidenum">
              <a:rPr lang="en-US" smtClean="0"/>
              <a:t>‹#›</a:t>
            </a:fld>
            <a:endParaRPr lang="en-US"/>
          </a:p>
        </p:txBody>
      </p:sp>
    </p:spTree>
    <p:extLst>
      <p:ext uri="{BB962C8B-B14F-4D97-AF65-F5344CB8AC3E}">
        <p14:creationId xmlns:p14="http://schemas.microsoft.com/office/powerpoint/2010/main" val="70508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D6ACE5AA-6B67-2D41-8BAD-FD86F23F664E}" type="slidenum">
              <a:rPr lang="en-US" smtClean="0"/>
              <a:t>3</a:t>
            </a:fld>
            <a:endParaRPr lang="en-US"/>
          </a:p>
        </p:txBody>
      </p:sp>
    </p:spTree>
    <p:extLst>
      <p:ext uri="{BB962C8B-B14F-4D97-AF65-F5344CB8AC3E}">
        <p14:creationId xmlns:p14="http://schemas.microsoft.com/office/powerpoint/2010/main" val="2857889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Reference diet lacking fiber that causes breakdown of the barrier so cells begin to interact with bacteria and potential pathogens can invade host cells </a:t>
            </a:r>
          </a:p>
          <a:p>
            <a:pPr marL="171450" indent="-171450">
              <a:buFontTx/>
              <a:buChar char="-"/>
            </a:pPr>
            <a:endParaRPr lang="en-US" dirty="0"/>
          </a:p>
          <a:p>
            <a:pPr marL="0" indent="0">
              <a:buFontTx/>
              <a:buNone/>
            </a:pPr>
            <a:r>
              <a:rPr lang="en-US" dirty="0"/>
              <a:t>Since the barrier is compromised, it disrupts the delicate balance of the MAMPs, AMPs, and general immune response. This can simultaneously cause suppression of the healthy microbial gut flora and allow pathogenic bacteria to gain direct contact with epithelial cells. From there they are able to get into the cells and cause infection. As seen in the figure, the pathogens, as they enter the epithelia cells causing cellular destruction, can cause inflammation through microbial adherence to epithelial cells, epithelial damage, and increased entry though epithelial cells into intestinal tissue, all of which can cause symptoms like those seen in IBD. </a:t>
            </a:r>
          </a:p>
          <a:p>
            <a:pPr marL="0" indent="0">
              <a:buFontTx/>
              <a:buNone/>
            </a:pPr>
            <a:endParaRPr lang="en-US" dirty="0"/>
          </a:p>
          <a:p>
            <a:pPr marL="0" indent="0">
              <a:buFontTx/>
              <a:buNone/>
            </a:pPr>
            <a:r>
              <a:rPr lang="en-US" dirty="0"/>
              <a:t>Another issue is that this process is seen to have favored the more intense pathogens that can better survive the host’s immune system allowing their population to grow and potentially cause serious disease in immunocompromised individuals.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68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237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CE5AA-6B67-2D41-8BAD-FD86F23F664E}" type="slidenum">
              <a:rPr lang="en-US" smtClean="0"/>
              <a:t>35</a:t>
            </a:fld>
            <a:endParaRPr lang="en-US"/>
          </a:p>
        </p:txBody>
      </p:sp>
    </p:spTree>
    <p:extLst>
      <p:ext uri="{BB962C8B-B14F-4D97-AF65-F5344CB8AC3E}">
        <p14:creationId xmlns:p14="http://schemas.microsoft.com/office/powerpoint/2010/main" val="92517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D6ACE5AA-6B67-2D41-8BAD-FD86F23F664E}" type="slidenum">
              <a:rPr lang="en-US" smtClean="0"/>
              <a:t>4</a:t>
            </a:fld>
            <a:endParaRPr lang="en-US"/>
          </a:p>
        </p:txBody>
      </p:sp>
    </p:spTree>
    <p:extLst>
      <p:ext uri="{BB962C8B-B14F-4D97-AF65-F5344CB8AC3E}">
        <p14:creationId xmlns:p14="http://schemas.microsoft.com/office/powerpoint/2010/main" val="396042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ACE5AA-6B67-2D41-8BAD-FD86F23F664E}" type="slidenum">
              <a:rPr lang="en-US" smtClean="0"/>
              <a:t>12</a:t>
            </a:fld>
            <a:endParaRPr lang="en-US"/>
          </a:p>
        </p:txBody>
      </p:sp>
    </p:spTree>
    <p:extLst>
      <p:ext uri="{BB962C8B-B14F-4D97-AF65-F5344CB8AC3E}">
        <p14:creationId xmlns:p14="http://schemas.microsoft.com/office/powerpoint/2010/main" val="14596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14</a:t>
            </a:fld>
            <a:endParaRPr lang="en-US"/>
          </a:p>
        </p:txBody>
      </p:sp>
    </p:spTree>
    <p:extLst>
      <p:ext uri="{BB962C8B-B14F-4D97-AF65-F5344CB8AC3E}">
        <p14:creationId xmlns:p14="http://schemas.microsoft.com/office/powerpoint/2010/main" val="138522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need a-Galactosidase to digest the first three and b-Galactosidase to digest the last two</a:t>
            </a:r>
          </a:p>
          <a:p>
            <a:r>
              <a:rPr lang="en-US" dirty="0"/>
              <a:t> </a:t>
            </a:r>
          </a:p>
        </p:txBody>
      </p:sp>
      <p:sp>
        <p:nvSpPr>
          <p:cNvPr id="4" name="Slide Number Placeholder 3"/>
          <p:cNvSpPr>
            <a:spLocks noGrp="1"/>
          </p:cNvSpPr>
          <p:nvPr>
            <p:ph type="sldNum" sz="quarter" idx="5"/>
          </p:nvPr>
        </p:nvSpPr>
        <p:spPr/>
        <p:txBody>
          <a:bodyPr/>
          <a:lstStyle/>
          <a:p>
            <a:fld id="{D6ACE5AA-6B67-2D41-8BAD-FD86F23F664E}" type="slidenum">
              <a:rPr lang="en-US" smtClean="0"/>
              <a:t>22</a:t>
            </a:fld>
            <a:endParaRPr lang="en-US"/>
          </a:p>
        </p:txBody>
      </p:sp>
    </p:spTree>
    <p:extLst>
      <p:ext uri="{BB962C8B-B14F-4D97-AF65-F5344CB8AC3E}">
        <p14:creationId xmlns:p14="http://schemas.microsoft.com/office/powerpoint/2010/main" val="396769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D6ACE5AA-6B67-2D41-8BAD-FD86F23F664E}" type="slidenum">
              <a:rPr lang="en-US" smtClean="0"/>
              <a:t>24</a:t>
            </a:fld>
            <a:endParaRPr lang="en-US"/>
          </a:p>
        </p:txBody>
      </p:sp>
    </p:spTree>
    <p:extLst>
      <p:ext uri="{BB962C8B-B14F-4D97-AF65-F5344CB8AC3E}">
        <p14:creationId xmlns:p14="http://schemas.microsoft.com/office/powerpoint/2010/main" val="2487452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bacteria run out of good food, they start degrading the polysaccharides in the mucus layer, this makes the cells more prone to pathogenic infections and epithelial cell damage.</a:t>
            </a:r>
          </a:p>
        </p:txBody>
      </p:sp>
      <p:sp>
        <p:nvSpPr>
          <p:cNvPr id="4" name="Slide Number Placeholder 3"/>
          <p:cNvSpPr>
            <a:spLocks noGrp="1"/>
          </p:cNvSpPr>
          <p:nvPr>
            <p:ph type="sldNum" sz="quarter" idx="5"/>
          </p:nvPr>
        </p:nvSpPr>
        <p:spPr/>
        <p:txBody>
          <a:bodyPr/>
          <a:lstStyle/>
          <a:p>
            <a:fld id="{D6ACE5AA-6B67-2D41-8BAD-FD86F23F664E}" type="slidenum">
              <a:rPr lang="en-US" smtClean="0"/>
              <a:t>28</a:t>
            </a:fld>
            <a:endParaRPr lang="en-US"/>
          </a:p>
        </p:txBody>
      </p:sp>
    </p:spTree>
    <p:extLst>
      <p:ext uri="{BB962C8B-B14F-4D97-AF65-F5344CB8AC3E}">
        <p14:creationId xmlns:p14="http://schemas.microsoft.com/office/powerpoint/2010/main" val="314852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Innate immune system:</a:t>
            </a:r>
          </a:p>
          <a:p>
            <a:r>
              <a:rPr lang="en-US" dirty="0"/>
              <a:t>The innate immune system is the body’s first defense again potential pathogens. It includes the skin, mucous membranes, and white blood cells (leukocytes). These work together to work to fight off initial infections. Now, because its fast acting, its not specific. It simply sees something as “not self” (</a:t>
            </a:r>
            <a:r>
              <a:rPr lang="en-US" dirty="0" err="1"/>
              <a:t>ie</a:t>
            </a:r>
            <a:r>
              <a:rPr lang="en-US" dirty="0"/>
              <a:t> a protein or the entire bacteria is recognized by some immune cell and doesn’t have a self-marker on it) and is destroyed. This works really well for the most part and helps keep us healthy. </a:t>
            </a:r>
          </a:p>
          <a:p>
            <a:endParaRPr lang="en-US" dirty="0"/>
          </a:p>
          <a:p>
            <a:r>
              <a:rPr lang="en-US" dirty="0"/>
              <a:t>Adaptive Immune system: </a:t>
            </a:r>
          </a:p>
          <a:p>
            <a:r>
              <a:rPr lang="en-US" dirty="0"/>
              <a:t>The adaptive immune system takes a lot longer to begin, however, this system has memory ( called B-cells ) which are able to “recognize” the proteins as an infection your body has previously overcome. Because of this, it more accurately targets pathogens by using antibodies. Antibodies are those classic Y shaped proteins you see when talking about the immune system. These are able to mark the pathogen for destruction and keep it from hurting your cells. It also allows your body to mount an even quicker response if you see this same pathogen again.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90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Colonization begins shortly after birth in humans and actually reaches a pretty high density quickly. It is speculated that our relationship with microbes in our gut have evolved into a necessary relationship that is mutually beneficial for nutrient absorption and is involved in mechanisms to protect the host and help maintain intestinal homeostasis in both the innate and adaptive immune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kind of interaction is through MAMPS. MAMPS: necessary proteins/structures that are recognized by receptors on the surface of our epithelial cells in the gut. Through this bidirectional communication between our cells and the microbes, our immune system has evolved to recognize these microbes as “okay” and that it shouldn't begin an immune response.  They do this through changing expression of antimicrobial peptides (AMPs). </a:t>
            </a:r>
            <a:r>
              <a:rPr lang="en-US" sz="1200" b="0" i="0" kern="1200" dirty="0">
                <a:solidFill>
                  <a:schemeClr val="tx1"/>
                </a:solidFill>
                <a:effectLst/>
                <a:latin typeface="+mn-lt"/>
                <a:ea typeface="+mn-ea"/>
                <a:cs typeface="+mn-cs"/>
              </a:rPr>
              <a:t>These effectors modulate acquired immunity in the host through their ability to regulate the composition of the intestinal microbiota by using the barrier that we have talked about in class already.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cross talk between MAMPs and AMPs are important because it keeps bacteria from translocation (or jumping around) the intestinal lining while also keeping pro-inflammatory signals limited keeping the innate immune system in check. Because of this, it allows a delicate balance of microbial life and immune system activity that is integral to our health.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EE6F-F2FD-F54C-9769-27EA0207E8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11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5FEE-7BEC-9D43-8D61-C6069CDDA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7ABFD-46BB-BB47-8D98-287640B94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1180D-3CFB-B245-823F-6066BC051C5E}"/>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20364F82-2BF4-8848-9B5B-C7EF028C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FD452-A47C-0F4C-81C3-25C02C10E9C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488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AEAC-426E-5F48-82C5-64786738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89FB1-7254-0A48-ABD8-DD0DFCE21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42CA-1149-D644-B59E-0C36EEEFA4AF}"/>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86464052-2D3B-8C41-905B-765F6ED5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E7108-A9D2-0C4D-A3BB-A7C9FF84AD04}"/>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6360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ECCC-C93A-544A-B807-C0A7A80E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83376E-815C-9B4E-9A9F-DFC07CF0A8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01A1E-4166-9741-B6CF-EC2B20F515C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9C12E3BF-B0B3-8340-AC94-DFDF5EA7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1A15-96B9-7B46-96C7-039964F4EF4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214732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936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362913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84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443392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3C2284-37F1-5249-9D15-C35569E28B95}" type="datetimeFigureOut">
              <a:rPr lang="en-US" smtClean="0"/>
              <a:t>9/24/18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2472081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3C2284-37F1-5249-9D15-C35569E28B95}" type="datetimeFigureOut">
              <a:rPr lang="en-US" smtClean="0"/>
              <a:t>9/24/18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1165336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C2284-37F1-5249-9D15-C35569E28B95}" type="datetimeFigureOut">
              <a:rPr lang="en-US" smtClean="0"/>
              <a:t>9/24/18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3279693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193089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EC13-623B-B140-A89A-013069827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40685-98B4-8D4C-AC2D-6E2D477D2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815D-D14D-B44D-8B8C-685E2290550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DB5E6E5D-423D-D34D-94EC-CA2D36B47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5294-087D-D448-AC3E-62838332DD3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2293243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3C2284-37F1-5249-9D15-C35569E28B95}" type="datetimeFigureOut">
              <a:rPr lang="en-US" smtClean="0"/>
              <a:t>9/24/18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A3BC25-1017-DB44-AB19-A87CD239F96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51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spTree>
    <p:extLst>
      <p:ext uri="{BB962C8B-B14F-4D97-AF65-F5344CB8AC3E}">
        <p14:creationId xmlns:p14="http://schemas.microsoft.com/office/powerpoint/2010/main" val="741230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C2284-37F1-5249-9D15-C35569E28B95}" type="datetimeFigureOut">
              <a:rPr lang="en-US" smtClean="0"/>
              <a:t>9/24/18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3BC25-1017-DB44-AB19-A87CD239F96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326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3655-810E-6B43-8468-1127DE698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0FCD97-110A-9648-AEE0-8E157FD8C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CA689F-822C-2348-9451-AEC6E8E377D7}"/>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0E025524-2565-2E43-AAA2-EE8F56149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87180-0379-2642-B8F2-23D93F82366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8670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EDAD-FB81-7949-899A-ACAD6ADB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FB5A8-68B0-A64F-BB3B-E71BEC946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55CBD-AA52-5549-ACB9-F1C050EAF5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279FC-DCF4-9743-9CF5-76D6A5CB40EA}"/>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CAA8DFEB-D80E-5046-B7CD-190C42AFC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B1DA-454C-474C-BD94-80D495F6FC3A}"/>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11619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E97B-24B1-DA4C-9513-F554BDDDD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05D37-7AB9-6449-A331-0226B3D58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666FA9-9007-AC4B-929B-0D961FE3D8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8C025-2FF3-D243-BD88-FB3D9251D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FC391D-8E6A-F144-B029-1FC184260A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AAC285-C848-474C-97D3-E3E77C802A62}"/>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8" name="Footer Placeholder 7">
            <a:extLst>
              <a:ext uri="{FF2B5EF4-FFF2-40B4-BE49-F238E27FC236}">
                <a16:creationId xmlns:a16="http://schemas.microsoft.com/office/drawing/2014/main" id="{614A9A04-C77C-AB4D-8B95-DD38AFC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D9249-F629-4C40-963E-C82D998DD22C}"/>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8993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8B0B-18D4-4C41-9B2E-6AB683F4FA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59C2E-DE32-7E44-8F05-BC5B5FB8129E}"/>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4" name="Footer Placeholder 3">
            <a:extLst>
              <a:ext uri="{FF2B5EF4-FFF2-40B4-BE49-F238E27FC236}">
                <a16:creationId xmlns:a16="http://schemas.microsoft.com/office/drawing/2014/main" id="{D8EB8638-6D96-0A49-B97F-D79EBCA5E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47A5D8-3E5C-C441-829A-BB57F6088E05}"/>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8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CC14-B21A-3A4D-AF5E-7823438DA9ED}"/>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3" name="Footer Placeholder 2">
            <a:extLst>
              <a:ext uri="{FF2B5EF4-FFF2-40B4-BE49-F238E27FC236}">
                <a16:creationId xmlns:a16="http://schemas.microsoft.com/office/drawing/2014/main" id="{FF651957-18CF-C740-8143-BA55EC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5FD0-6776-EC44-A4F4-E6C33639C33F}"/>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58182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8B2-E9D8-D442-91B0-C5890335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BFE3-3488-924D-B67E-53F28183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1877C-5C19-8748-A2FC-445CD77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EEA3-125B-7741-A49A-4B6F739B060A}"/>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40704B2E-36F0-924F-BA7A-F703BCB7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3B9D1-0589-A245-891D-26A4519E2F5E}"/>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003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26-11F7-6345-9588-29B57FEFF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4CB09-BAE1-3F4F-94BC-01C9A4E6A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C0EF7E-9107-2948-94A4-52A0077D9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DDBAC3-A553-D74F-9F32-F8DCC1229322}"/>
              </a:ext>
            </a:extLst>
          </p:cNvPr>
          <p:cNvSpPr>
            <a:spLocks noGrp="1"/>
          </p:cNvSpPr>
          <p:nvPr>
            <p:ph type="dt" sz="half" idx="10"/>
          </p:nvPr>
        </p:nvSpPr>
        <p:spPr/>
        <p:txBody>
          <a:bodyPr/>
          <a:lstStyle/>
          <a:p>
            <a:fld id="{9A003690-28DF-D54B-BC84-AF6E2ACD2A49}" type="datetimeFigureOut">
              <a:rPr lang="en-US" smtClean="0"/>
              <a:t>9/24/18</a:t>
            </a:fld>
            <a:endParaRPr lang="en-US"/>
          </a:p>
        </p:txBody>
      </p:sp>
      <p:sp>
        <p:nvSpPr>
          <p:cNvPr id="6" name="Footer Placeholder 5">
            <a:extLst>
              <a:ext uri="{FF2B5EF4-FFF2-40B4-BE49-F238E27FC236}">
                <a16:creationId xmlns:a16="http://schemas.microsoft.com/office/drawing/2014/main" id="{69E49241-7281-C34A-B1C4-498BA8B93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04BE2-BF04-D543-AFF2-9AB6197D07F1}"/>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7907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D6BEF-FD39-9649-98FD-30846A73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1AAE1-7221-CF48-A251-9983F7805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DA78-BB86-FF4D-819E-4ECEBCA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3690-28DF-D54B-BC84-AF6E2ACD2A49}" type="datetimeFigureOut">
              <a:rPr lang="en-US" smtClean="0"/>
              <a:t>9/24/18</a:t>
            </a:fld>
            <a:endParaRPr lang="en-US"/>
          </a:p>
        </p:txBody>
      </p:sp>
      <p:sp>
        <p:nvSpPr>
          <p:cNvPr id="5" name="Footer Placeholder 4">
            <a:extLst>
              <a:ext uri="{FF2B5EF4-FFF2-40B4-BE49-F238E27FC236}">
                <a16:creationId xmlns:a16="http://schemas.microsoft.com/office/drawing/2014/main" id="{54D6C93D-87F9-9943-9B51-861154D01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03F71-4DAF-5E46-BD4C-A28E0CDB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1FAD-DA2B-1448-B619-0164CBB82480}" type="slidenum">
              <a:rPr lang="en-US" smtClean="0"/>
              <a:t>‹#›</a:t>
            </a:fld>
            <a:endParaRPr lang="en-US"/>
          </a:p>
        </p:txBody>
      </p:sp>
    </p:spTree>
    <p:extLst>
      <p:ext uri="{BB962C8B-B14F-4D97-AF65-F5344CB8AC3E}">
        <p14:creationId xmlns:p14="http://schemas.microsoft.com/office/powerpoint/2010/main" val="1711203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33C2284-37F1-5249-9D15-C35569E28B95}" type="datetimeFigureOut">
              <a:rPr lang="en-US" smtClean="0"/>
              <a:t>9/24/18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FA3BC25-1017-DB44-AB19-A87CD239F96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875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ted.com/talks/rob_knight_how_our_microbes_make_us_who_we_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8B47-6078-004E-8E52-6FA304416264}"/>
              </a:ext>
            </a:extLst>
          </p:cNvPr>
          <p:cNvSpPr>
            <a:spLocks noGrp="1"/>
          </p:cNvSpPr>
          <p:nvPr>
            <p:ph type="ctrTitle"/>
          </p:nvPr>
        </p:nvSpPr>
        <p:spPr/>
        <p:txBody>
          <a:bodyPr/>
          <a:lstStyle/>
          <a:p>
            <a:r>
              <a:rPr lang="en-US" dirty="0"/>
              <a:t>Introduction to the Microbiome</a:t>
            </a:r>
          </a:p>
        </p:txBody>
      </p:sp>
      <p:sp>
        <p:nvSpPr>
          <p:cNvPr id="3" name="Subtitle 2">
            <a:extLst>
              <a:ext uri="{FF2B5EF4-FFF2-40B4-BE49-F238E27FC236}">
                <a16:creationId xmlns:a16="http://schemas.microsoft.com/office/drawing/2014/main" id="{1991672B-A06C-8C49-B432-EAC744B904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739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B6F6-7A13-354B-A5F0-3A0A99BE3450}"/>
              </a:ext>
            </a:extLst>
          </p:cNvPr>
          <p:cNvSpPr>
            <a:spLocks noGrp="1"/>
          </p:cNvSpPr>
          <p:nvPr>
            <p:ph type="title"/>
          </p:nvPr>
        </p:nvSpPr>
        <p:spPr/>
        <p:txBody>
          <a:bodyPr/>
          <a:lstStyle/>
          <a:p>
            <a:r>
              <a:rPr lang="en-US" dirty="0"/>
              <a:t>Factors that Modulate the Microbiome</a:t>
            </a:r>
          </a:p>
        </p:txBody>
      </p:sp>
      <p:sp>
        <p:nvSpPr>
          <p:cNvPr id="3" name="Content Placeholder 2">
            <a:extLst>
              <a:ext uri="{FF2B5EF4-FFF2-40B4-BE49-F238E27FC236}">
                <a16:creationId xmlns:a16="http://schemas.microsoft.com/office/drawing/2014/main" id="{0B3305EB-035D-144A-92D4-3393BAB16898}"/>
              </a:ext>
            </a:extLst>
          </p:cNvPr>
          <p:cNvSpPr>
            <a:spLocks noGrp="1"/>
          </p:cNvSpPr>
          <p:nvPr>
            <p:ph idx="1"/>
          </p:nvPr>
        </p:nvSpPr>
        <p:spPr>
          <a:xfrm>
            <a:off x="838200" y="1825625"/>
            <a:ext cx="5591175" cy="4351338"/>
          </a:xfrm>
        </p:spPr>
        <p:txBody>
          <a:bodyPr/>
          <a:lstStyle/>
          <a:p>
            <a:r>
              <a:rPr lang="en-US" dirty="0"/>
              <a:t>Maternal microbes</a:t>
            </a:r>
          </a:p>
          <a:p>
            <a:r>
              <a:rPr lang="en-US" dirty="0"/>
              <a:t>Diet</a:t>
            </a:r>
          </a:p>
          <a:p>
            <a:r>
              <a:rPr lang="en-US" dirty="0"/>
              <a:t>Environmental exposures</a:t>
            </a:r>
          </a:p>
          <a:p>
            <a:r>
              <a:rPr lang="en-US" dirty="0"/>
              <a:t>Genetics</a:t>
            </a:r>
          </a:p>
          <a:p>
            <a:pPr lvl="1"/>
            <a:r>
              <a:rPr lang="en-US" dirty="0"/>
              <a:t>The host can influence colonization</a:t>
            </a:r>
          </a:p>
        </p:txBody>
      </p:sp>
    </p:spTree>
    <p:extLst>
      <p:ext uri="{BB962C8B-B14F-4D97-AF65-F5344CB8AC3E}">
        <p14:creationId xmlns:p14="http://schemas.microsoft.com/office/powerpoint/2010/main" val="165710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11ED-5D99-E444-A32F-55599415ECDF}"/>
              </a:ext>
            </a:extLst>
          </p:cNvPr>
          <p:cNvSpPr>
            <a:spLocks noGrp="1"/>
          </p:cNvSpPr>
          <p:nvPr>
            <p:ph type="title"/>
          </p:nvPr>
        </p:nvSpPr>
        <p:spPr/>
        <p:txBody>
          <a:bodyPr/>
          <a:lstStyle/>
          <a:p>
            <a:r>
              <a:rPr lang="en-US" dirty="0"/>
              <a:t>How can we modify our gut microbial communities</a:t>
            </a:r>
          </a:p>
        </p:txBody>
      </p:sp>
      <p:sp>
        <p:nvSpPr>
          <p:cNvPr id="3" name="Content Placeholder 2">
            <a:extLst>
              <a:ext uri="{FF2B5EF4-FFF2-40B4-BE49-F238E27FC236}">
                <a16:creationId xmlns:a16="http://schemas.microsoft.com/office/drawing/2014/main" id="{F0254669-24C5-234A-885A-EDA24F849688}"/>
              </a:ext>
            </a:extLst>
          </p:cNvPr>
          <p:cNvSpPr>
            <a:spLocks noGrp="1"/>
          </p:cNvSpPr>
          <p:nvPr>
            <p:ph idx="1"/>
          </p:nvPr>
        </p:nvSpPr>
        <p:spPr>
          <a:xfrm>
            <a:off x="838200" y="1825625"/>
            <a:ext cx="5791200" cy="4351338"/>
          </a:xfrm>
        </p:spPr>
        <p:txBody>
          <a:bodyPr/>
          <a:lstStyle/>
          <a:p>
            <a:r>
              <a:rPr lang="en-US" b="1" dirty="0"/>
              <a:t>Prebiotics</a:t>
            </a:r>
          </a:p>
          <a:p>
            <a:pPr lvl="1"/>
            <a:r>
              <a:rPr lang="en-US" dirty="0"/>
              <a:t>Selectively fermented ingredient that changes microbial composition and/or activity</a:t>
            </a:r>
          </a:p>
          <a:p>
            <a:r>
              <a:rPr lang="en-US" b="1" dirty="0"/>
              <a:t>Probiotics</a:t>
            </a:r>
          </a:p>
          <a:p>
            <a:pPr lvl="1"/>
            <a:r>
              <a:rPr lang="en-US" dirty="0"/>
              <a:t>Live bacteria meant to colonize</a:t>
            </a:r>
          </a:p>
        </p:txBody>
      </p:sp>
      <p:sp>
        <p:nvSpPr>
          <p:cNvPr id="4" name="TextBox 3">
            <a:extLst>
              <a:ext uri="{FF2B5EF4-FFF2-40B4-BE49-F238E27FC236}">
                <a16:creationId xmlns:a16="http://schemas.microsoft.com/office/drawing/2014/main" id="{2148FC54-843A-0A4C-BA6C-9596D7E54EDA}"/>
              </a:ext>
            </a:extLst>
          </p:cNvPr>
          <p:cNvSpPr txBox="1"/>
          <p:nvPr/>
        </p:nvSpPr>
        <p:spPr>
          <a:xfrm>
            <a:off x="7459201" y="1825625"/>
            <a:ext cx="4514400" cy="3108543"/>
          </a:xfrm>
          <a:prstGeom prst="rect">
            <a:avLst/>
          </a:prstGeom>
          <a:noFill/>
        </p:spPr>
        <p:txBody>
          <a:bodyPr wrap="square" rtlCol="0">
            <a:spAutoFit/>
          </a:bodyPr>
          <a:lstStyle/>
          <a:p>
            <a:r>
              <a:rPr lang="en-US" sz="2800" b="1" dirty="0"/>
              <a:t>Examples of probiotics:</a:t>
            </a:r>
          </a:p>
          <a:p>
            <a:r>
              <a:rPr lang="en-US" sz="2800" dirty="0"/>
              <a:t>These include fermented foods like kefir, yogurt with live active cultures, pickled vegetables, tempeh, kombucha tea, kimchi, miso, and sauerkraut.</a:t>
            </a:r>
          </a:p>
        </p:txBody>
      </p:sp>
    </p:spTree>
    <p:extLst>
      <p:ext uri="{BB962C8B-B14F-4D97-AF65-F5344CB8AC3E}">
        <p14:creationId xmlns:p14="http://schemas.microsoft.com/office/powerpoint/2010/main" val="2683012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4678-18B7-9A41-85DD-E29133B55F3C}"/>
              </a:ext>
            </a:extLst>
          </p:cNvPr>
          <p:cNvSpPr>
            <a:spLocks noGrp="1"/>
          </p:cNvSpPr>
          <p:nvPr>
            <p:ph type="title"/>
          </p:nvPr>
        </p:nvSpPr>
        <p:spPr/>
        <p:txBody>
          <a:bodyPr/>
          <a:lstStyle/>
          <a:p>
            <a:r>
              <a:rPr lang="en-US" dirty="0"/>
              <a:t>Minute paper</a:t>
            </a:r>
          </a:p>
        </p:txBody>
      </p:sp>
      <p:sp>
        <p:nvSpPr>
          <p:cNvPr id="3" name="Content Placeholder 2">
            <a:extLst>
              <a:ext uri="{FF2B5EF4-FFF2-40B4-BE49-F238E27FC236}">
                <a16:creationId xmlns:a16="http://schemas.microsoft.com/office/drawing/2014/main" id="{5E9F2962-EDA2-CF42-B3F3-E52ECB08628F}"/>
              </a:ext>
            </a:extLst>
          </p:cNvPr>
          <p:cNvSpPr>
            <a:spLocks noGrp="1"/>
          </p:cNvSpPr>
          <p:nvPr>
            <p:ph idx="1"/>
          </p:nvPr>
        </p:nvSpPr>
        <p:spPr/>
        <p:txBody>
          <a:bodyPr/>
          <a:lstStyle/>
          <a:p>
            <a:r>
              <a:rPr lang="en-US" dirty="0"/>
              <a:t>What is something you learned that you didn’t know before?</a:t>
            </a:r>
          </a:p>
          <a:p>
            <a:r>
              <a:rPr lang="en-US" dirty="0"/>
              <a:t>What is a question that this brought up in your mind?</a:t>
            </a:r>
          </a:p>
          <a:p>
            <a:r>
              <a:rPr lang="en-US" dirty="0"/>
              <a:t>What is something that is a bit confusing?</a:t>
            </a:r>
          </a:p>
          <a:p>
            <a:r>
              <a:rPr lang="en-US" dirty="0"/>
              <a:t>Discuss with your table</a:t>
            </a:r>
          </a:p>
          <a:p>
            <a:endParaRPr lang="en-US" dirty="0"/>
          </a:p>
        </p:txBody>
      </p:sp>
    </p:spTree>
    <p:extLst>
      <p:ext uri="{BB962C8B-B14F-4D97-AF65-F5344CB8AC3E}">
        <p14:creationId xmlns:p14="http://schemas.microsoft.com/office/powerpoint/2010/main" val="312631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285-DA0C-5049-AD2F-76FC5D1C0BBB}"/>
              </a:ext>
            </a:extLst>
          </p:cNvPr>
          <p:cNvSpPr>
            <a:spLocks noGrp="1"/>
          </p:cNvSpPr>
          <p:nvPr>
            <p:ph type="title"/>
          </p:nvPr>
        </p:nvSpPr>
        <p:spPr/>
        <p:txBody>
          <a:bodyPr/>
          <a:lstStyle/>
          <a:p>
            <a:r>
              <a:rPr lang="en-US" dirty="0"/>
              <a:t>Key Roles of the Gut Microbiome</a:t>
            </a:r>
          </a:p>
        </p:txBody>
      </p:sp>
      <p:sp>
        <p:nvSpPr>
          <p:cNvPr id="3" name="Content Placeholder 2">
            <a:extLst>
              <a:ext uri="{FF2B5EF4-FFF2-40B4-BE49-F238E27FC236}">
                <a16:creationId xmlns:a16="http://schemas.microsoft.com/office/drawing/2014/main" id="{B7099CA3-784A-964F-B4F4-DCC59ADB3E0E}"/>
              </a:ext>
            </a:extLst>
          </p:cNvPr>
          <p:cNvSpPr>
            <a:spLocks noGrp="1"/>
          </p:cNvSpPr>
          <p:nvPr>
            <p:ph idx="1"/>
          </p:nvPr>
        </p:nvSpPr>
        <p:spPr/>
        <p:txBody>
          <a:bodyPr/>
          <a:lstStyle/>
          <a:p>
            <a:r>
              <a:rPr lang="en-US" dirty="0"/>
              <a:t>Energy extraction</a:t>
            </a:r>
          </a:p>
          <a:p>
            <a:r>
              <a:rPr lang="en-US" dirty="0"/>
              <a:t>Development of the gastrointestinal system</a:t>
            </a:r>
          </a:p>
          <a:p>
            <a:r>
              <a:rPr lang="en-US" dirty="0"/>
              <a:t>Immune barrier function</a:t>
            </a:r>
          </a:p>
        </p:txBody>
      </p:sp>
    </p:spTree>
    <p:extLst>
      <p:ext uri="{BB962C8B-B14F-4D97-AF65-F5344CB8AC3E}">
        <p14:creationId xmlns:p14="http://schemas.microsoft.com/office/powerpoint/2010/main" val="253302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Microbiomes Differ in Lean and Obese Humans</a:t>
            </a:r>
          </a:p>
        </p:txBody>
      </p:sp>
      <p:pic>
        <p:nvPicPr>
          <p:cNvPr id="4" name="Picture 3"/>
          <p:cNvPicPr>
            <a:picLocks noChangeAspect="1"/>
          </p:cNvPicPr>
          <p:nvPr/>
        </p:nvPicPr>
        <p:blipFill rotWithShape="1">
          <a:blip r:embed="rId3"/>
          <a:srcRect r="51250"/>
          <a:stretch/>
        </p:blipFill>
        <p:spPr>
          <a:xfrm>
            <a:off x="3124200" y="1690688"/>
            <a:ext cx="5943600" cy="5099767"/>
          </a:xfrm>
          <a:prstGeom prst="rect">
            <a:avLst/>
          </a:prstGeom>
        </p:spPr>
      </p:pic>
    </p:spTree>
    <p:extLst>
      <p:ext uri="{BB962C8B-B14F-4D97-AF65-F5344CB8AC3E}">
        <p14:creationId xmlns:p14="http://schemas.microsoft.com/office/powerpoint/2010/main" val="8666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49968" y="1830478"/>
            <a:ext cx="5767754" cy="2769108"/>
          </a:xfrm>
          <a:prstGeom prst="rect">
            <a:avLst/>
          </a:prstGeom>
        </p:spPr>
      </p:pic>
      <p:sp>
        <p:nvSpPr>
          <p:cNvPr id="2" name="Title 1"/>
          <p:cNvSpPr>
            <a:spLocks noGrp="1"/>
          </p:cNvSpPr>
          <p:nvPr>
            <p:ph type="title"/>
          </p:nvPr>
        </p:nvSpPr>
        <p:spPr/>
        <p:txBody>
          <a:bodyPr/>
          <a:lstStyle/>
          <a:p>
            <a:r>
              <a:rPr lang="en-US" dirty="0"/>
              <a:t>Can the gut microbiome modify energy extraction?</a:t>
            </a:r>
          </a:p>
        </p:txBody>
      </p:sp>
      <p:pic>
        <p:nvPicPr>
          <p:cNvPr id="4" name="Picture 3"/>
          <p:cNvPicPr>
            <a:picLocks noChangeAspect="1"/>
          </p:cNvPicPr>
          <p:nvPr/>
        </p:nvPicPr>
        <p:blipFill>
          <a:blip r:embed="rId3"/>
          <a:stretch>
            <a:fillRect/>
          </a:stretch>
        </p:blipFill>
        <p:spPr>
          <a:xfrm>
            <a:off x="345510" y="1690689"/>
            <a:ext cx="3668153" cy="3866050"/>
          </a:xfrm>
          <a:prstGeom prst="rect">
            <a:avLst/>
          </a:prstGeom>
        </p:spPr>
      </p:pic>
      <p:pic>
        <p:nvPicPr>
          <p:cNvPr id="5" name="Picture 4"/>
          <p:cNvPicPr>
            <a:picLocks noChangeAspect="1"/>
          </p:cNvPicPr>
          <p:nvPr/>
        </p:nvPicPr>
        <p:blipFill>
          <a:blip r:embed="rId4"/>
          <a:stretch>
            <a:fillRect/>
          </a:stretch>
        </p:blipFill>
        <p:spPr>
          <a:xfrm>
            <a:off x="8064187" y="1830478"/>
            <a:ext cx="4127813" cy="3233892"/>
          </a:xfrm>
          <a:prstGeom prst="rect">
            <a:avLst/>
          </a:prstGeom>
        </p:spPr>
      </p:pic>
      <p:sp>
        <p:nvSpPr>
          <p:cNvPr id="6" name="TextBox 5"/>
          <p:cNvSpPr txBox="1"/>
          <p:nvPr/>
        </p:nvSpPr>
        <p:spPr>
          <a:xfrm>
            <a:off x="795879" y="5917086"/>
            <a:ext cx="10486417" cy="1200329"/>
          </a:xfrm>
          <a:prstGeom prst="rect">
            <a:avLst/>
          </a:prstGeom>
          <a:noFill/>
        </p:spPr>
        <p:txBody>
          <a:bodyPr wrap="square" rtlCol="0">
            <a:spAutoFit/>
          </a:bodyPr>
          <a:lstStyle/>
          <a:p>
            <a:r>
              <a:rPr lang="en-US" dirty="0" err="1">
                <a:effectLst/>
              </a:rPr>
              <a:t>Ridaura</a:t>
            </a:r>
            <a:r>
              <a:rPr lang="en-US" dirty="0">
                <a:effectLst/>
              </a:rPr>
              <a:t> VK, Faith JJ, Rey FE, Cheng J, Duncan AE, </a:t>
            </a:r>
            <a:r>
              <a:rPr lang="en-US" dirty="0" err="1">
                <a:effectLst/>
              </a:rPr>
              <a:t>Kau</a:t>
            </a:r>
            <a:r>
              <a:rPr lang="en-US" dirty="0">
                <a:effectLst/>
              </a:rPr>
              <a:t> AL, Griffin NW, Lombard V, </a:t>
            </a:r>
            <a:r>
              <a:rPr lang="en-US" dirty="0" err="1">
                <a:effectLst/>
              </a:rPr>
              <a:t>Henrissat</a:t>
            </a:r>
            <a:r>
              <a:rPr lang="en-US" dirty="0">
                <a:effectLst/>
              </a:rPr>
              <a:t> B, Bain JR, </a:t>
            </a:r>
            <a:r>
              <a:rPr lang="en-US" dirty="0" err="1">
                <a:effectLst/>
              </a:rPr>
              <a:t>Muehlbauer</a:t>
            </a:r>
            <a:r>
              <a:rPr lang="en-US" dirty="0">
                <a:effectLst/>
              </a:rPr>
              <a:t> MJ, </a:t>
            </a:r>
            <a:r>
              <a:rPr lang="en-US" dirty="0" err="1">
                <a:effectLst/>
              </a:rPr>
              <a:t>Ilkayeva</a:t>
            </a:r>
            <a:r>
              <a:rPr lang="en-US" dirty="0">
                <a:effectLst/>
              </a:rPr>
              <a:t> O, </a:t>
            </a:r>
            <a:r>
              <a:rPr lang="en-US" dirty="0" err="1">
                <a:effectLst/>
              </a:rPr>
              <a:t>Semenkovich</a:t>
            </a:r>
            <a:r>
              <a:rPr lang="en-US" dirty="0">
                <a:effectLst/>
              </a:rPr>
              <a:t> CF, et al. Gut Microbiota from Twins Discordant for Obesity Modulate Metabolism in Mice. Science (80- ). 2013; 341: 1241214–1241214. </a:t>
            </a:r>
            <a:r>
              <a:rPr lang="en-US" dirty="0" err="1">
                <a:effectLst/>
              </a:rPr>
              <a:t>doi</a:t>
            </a:r>
            <a:r>
              <a:rPr lang="en-US" dirty="0">
                <a:effectLst/>
              </a:rPr>
              <a:t>: 10.1126/science.1241214.</a:t>
            </a:r>
          </a:p>
          <a:p>
            <a:endParaRPr lang="en-US" dirty="0"/>
          </a:p>
        </p:txBody>
      </p:sp>
    </p:spTree>
    <p:extLst>
      <p:ext uri="{BB962C8B-B14F-4D97-AF65-F5344CB8AC3E}">
        <p14:creationId xmlns:p14="http://schemas.microsoft.com/office/powerpoint/2010/main" val="36732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9ECD-959A-B749-8B88-066A34367A3F}"/>
              </a:ext>
            </a:extLst>
          </p:cNvPr>
          <p:cNvSpPr>
            <a:spLocks noGrp="1"/>
          </p:cNvSpPr>
          <p:nvPr>
            <p:ph type="title"/>
          </p:nvPr>
        </p:nvSpPr>
        <p:spPr/>
        <p:txBody>
          <a:bodyPr/>
          <a:lstStyle/>
          <a:p>
            <a:r>
              <a:rPr lang="en-US" dirty="0"/>
              <a:t>What is the form of this energy?</a:t>
            </a:r>
          </a:p>
        </p:txBody>
      </p:sp>
      <p:sp>
        <p:nvSpPr>
          <p:cNvPr id="3" name="Content Placeholder 2">
            <a:extLst>
              <a:ext uri="{FF2B5EF4-FFF2-40B4-BE49-F238E27FC236}">
                <a16:creationId xmlns:a16="http://schemas.microsoft.com/office/drawing/2014/main" id="{775A5BD9-A028-2A4B-9936-73FF2B1C465C}"/>
              </a:ext>
            </a:extLst>
          </p:cNvPr>
          <p:cNvSpPr>
            <a:spLocks noGrp="1"/>
          </p:cNvSpPr>
          <p:nvPr>
            <p:ph idx="1"/>
          </p:nvPr>
        </p:nvSpPr>
        <p:spPr>
          <a:xfrm>
            <a:off x="838200" y="1825625"/>
            <a:ext cx="3625516" cy="4351338"/>
          </a:xfrm>
        </p:spPr>
        <p:txBody>
          <a:bodyPr/>
          <a:lstStyle/>
          <a:p>
            <a:r>
              <a:rPr lang="en-US" dirty="0"/>
              <a:t>Gas waste</a:t>
            </a:r>
          </a:p>
          <a:p>
            <a:pPr lvl="1"/>
            <a:r>
              <a:rPr lang="en-US" dirty="0"/>
              <a:t>Carbon dioxide (CO</a:t>
            </a:r>
            <a:r>
              <a:rPr lang="en-US" baseline="-25000" dirty="0"/>
              <a:t>2</a:t>
            </a:r>
            <a:r>
              <a:rPr lang="en-US" dirty="0"/>
              <a:t>)</a:t>
            </a:r>
          </a:p>
          <a:p>
            <a:pPr lvl="1"/>
            <a:r>
              <a:rPr lang="en-US" dirty="0"/>
              <a:t>Methane (CH</a:t>
            </a:r>
            <a:r>
              <a:rPr lang="en-US" baseline="-25000" dirty="0"/>
              <a:t>4</a:t>
            </a:r>
            <a:r>
              <a:rPr lang="en-US" dirty="0"/>
              <a:t>)</a:t>
            </a:r>
          </a:p>
          <a:p>
            <a:pPr lvl="1"/>
            <a:r>
              <a:rPr lang="en-US" dirty="0"/>
              <a:t>Hydrogen Gas (H</a:t>
            </a:r>
            <a:r>
              <a:rPr lang="en-US" baseline="-25000" dirty="0"/>
              <a:t>2</a:t>
            </a:r>
            <a:r>
              <a:rPr lang="en-US" dirty="0"/>
              <a:t>)</a:t>
            </a:r>
          </a:p>
          <a:p>
            <a:pPr lvl="1"/>
            <a:r>
              <a:rPr lang="en-US" dirty="0"/>
              <a:t>Hydrogen Sulfide (H</a:t>
            </a:r>
            <a:r>
              <a:rPr lang="en-US" baseline="-25000" dirty="0"/>
              <a:t>2</a:t>
            </a:r>
            <a:r>
              <a:rPr lang="en-US" dirty="0"/>
              <a:t>S)</a:t>
            </a:r>
          </a:p>
          <a:p>
            <a:r>
              <a:rPr lang="en-US" dirty="0"/>
              <a:t>Short chain fatty acids</a:t>
            </a:r>
          </a:p>
          <a:p>
            <a:pPr lvl="1"/>
            <a:r>
              <a:rPr lang="en-US" dirty="0"/>
              <a:t>Metabolism will be covered in lipid oxidation lecture</a:t>
            </a:r>
          </a:p>
        </p:txBody>
      </p:sp>
      <p:graphicFrame>
        <p:nvGraphicFramePr>
          <p:cNvPr id="4" name="Table 3">
            <a:extLst>
              <a:ext uri="{FF2B5EF4-FFF2-40B4-BE49-F238E27FC236}">
                <a16:creationId xmlns:a16="http://schemas.microsoft.com/office/drawing/2014/main" id="{5AC6F113-DF84-8145-9E8D-9494B6ACF253}"/>
              </a:ext>
            </a:extLst>
          </p:cNvPr>
          <p:cNvGraphicFramePr>
            <a:graphicFrameLocks noGrp="1"/>
          </p:cNvGraphicFramePr>
          <p:nvPr>
            <p:extLst>
              <p:ext uri="{D42A27DB-BD31-4B8C-83A1-F6EECF244321}">
                <p14:modId xmlns:p14="http://schemas.microsoft.com/office/powerpoint/2010/main" val="262350422"/>
              </p:ext>
            </p:extLst>
          </p:nvPr>
        </p:nvGraphicFramePr>
        <p:xfrm>
          <a:off x="5221704" y="1825626"/>
          <a:ext cx="4836696" cy="2144795"/>
        </p:xfrm>
        <a:graphic>
          <a:graphicData uri="http://schemas.openxmlformats.org/drawingml/2006/table">
            <a:tbl>
              <a:tblPr firstRow="1" bandRow="1">
                <a:tableStyleId>{5C22544A-7EE6-4342-B048-85BDC9FD1C3A}</a:tableStyleId>
              </a:tblPr>
              <a:tblGrid>
                <a:gridCol w="1961149">
                  <a:extLst>
                    <a:ext uri="{9D8B030D-6E8A-4147-A177-3AD203B41FA5}">
                      <a16:colId xmlns:a16="http://schemas.microsoft.com/office/drawing/2014/main" val="2706326044"/>
                    </a:ext>
                  </a:extLst>
                </a:gridCol>
                <a:gridCol w="2875547">
                  <a:extLst>
                    <a:ext uri="{9D8B030D-6E8A-4147-A177-3AD203B41FA5}">
                      <a16:colId xmlns:a16="http://schemas.microsoft.com/office/drawing/2014/main" val="3952002255"/>
                    </a:ext>
                  </a:extLst>
                </a:gridCol>
              </a:tblGrid>
              <a:tr h="392406">
                <a:tc>
                  <a:txBody>
                    <a:bodyPr/>
                    <a:lstStyle/>
                    <a:p>
                      <a:r>
                        <a:rPr lang="en-US" dirty="0"/>
                        <a:t>SCFA</a:t>
                      </a:r>
                    </a:p>
                  </a:txBody>
                  <a:tcPr/>
                </a:tc>
                <a:tc>
                  <a:txBody>
                    <a:bodyPr/>
                    <a:lstStyle/>
                    <a:p>
                      <a:r>
                        <a:rPr lang="en-US" dirty="0"/>
                        <a:t>Used in</a:t>
                      </a:r>
                    </a:p>
                  </a:txBody>
                  <a:tcPr/>
                </a:tc>
                <a:extLst>
                  <a:ext uri="{0D108BD9-81ED-4DB2-BD59-A6C34878D82A}">
                    <a16:rowId xmlns:a16="http://schemas.microsoft.com/office/drawing/2014/main" val="4192417431"/>
                  </a:ext>
                </a:extLst>
              </a:tr>
              <a:tr h="392406">
                <a:tc>
                  <a:txBody>
                    <a:bodyPr/>
                    <a:lstStyle/>
                    <a:p>
                      <a:r>
                        <a:rPr lang="en-US" dirty="0"/>
                        <a:t>Acetate (C2:O)</a:t>
                      </a:r>
                    </a:p>
                  </a:txBody>
                  <a:tcPr/>
                </a:tc>
                <a:tc>
                  <a:txBody>
                    <a:bodyPr/>
                    <a:lstStyle/>
                    <a:p>
                      <a:r>
                        <a:rPr lang="en-US" dirty="0"/>
                        <a:t>Blood/Liver</a:t>
                      </a:r>
                    </a:p>
                  </a:txBody>
                  <a:tcPr/>
                </a:tc>
                <a:extLst>
                  <a:ext uri="{0D108BD9-81ED-4DB2-BD59-A6C34878D82A}">
                    <a16:rowId xmlns:a16="http://schemas.microsoft.com/office/drawing/2014/main" val="2876766851"/>
                  </a:ext>
                </a:extLst>
              </a:tr>
              <a:tr h="392406">
                <a:tc>
                  <a:txBody>
                    <a:bodyPr/>
                    <a:lstStyle/>
                    <a:p>
                      <a:r>
                        <a:rPr lang="en-US" dirty="0" err="1"/>
                        <a:t>Priopionate</a:t>
                      </a:r>
                      <a:r>
                        <a:rPr lang="en-US" dirty="0"/>
                        <a:t> (C3:O)</a:t>
                      </a:r>
                    </a:p>
                  </a:txBody>
                  <a:tcPr/>
                </a:tc>
                <a:tc>
                  <a:txBody>
                    <a:bodyPr/>
                    <a:lstStyle/>
                    <a:p>
                      <a:r>
                        <a:rPr lang="en-US" dirty="0"/>
                        <a:t>Blood/Liver</a:t>
                      </a:r>
                    </a:p>
                  </a:txBody>
                  <a:tcPr/>
                </a:tc>
                <a:extLst>
                  <a:ext uri="{0D108BD9-81ED-4DB2-BD59-A6C34878D82A}">
                    <a16:rowId xmlns:a16="http://schemas.microsoft.com/office/drawing/2014/main" val="3530124663"/>
                  </a:ext>
                </a:extLst>
              </a:tr>
              <a:tr h="967577">
                <a:tc>
                  <a:txBody>
                    <a:bodyPr/>
                    <a:lstStyle/>
                    <a:p>
                      <a:r>
                        <a:rPr lang="en-US" dirty="0"/>
                        <a:t>Butyrate (C4</a:t>
                      </a:r>
                      <a:r>
                        <a:rPr lang="en-US" dirty="0">
                          <a:sym typeface="Wingdings" pitchFamily="2" charset="2"/>
                        </a:rPr>
                        <a:t>:0)</a:t>
                      </a:r>
                      <a:endParaRPr lang="en-US" dirty="0"/>
                    </a:p>
                  </a:txBody>
                  <a:tcPr/>
                </a:tc>
                <a:tc>
                  <a:txBody>
                    <a:bodyPr/>
                    <a:lstStyle/>
                    <a:p>
                      <a:r>
                        <a:rPr lang="en-US" dirty="0"/>
                        <a:t>Primary Energy Source for Colonocytes</a:t>
                      </a:r>
                    </a:p>
                  </a:txBody>
                  <a:tcPr/>
                </a:tc>
                <a:extLst>
                  <a:ext uri="{0D108BD9-81ED-4DB2-BD59-A6C34878D82A}">
                    <a16:rowId xmlns:a16="http://schemas.microsoft.com/office/drawing/2014/main" val="3820324599"/>
                  </a:ext>
                </a:extLst>
              </a:tr>
            </a:tbl>
          </a:graphicData>
        </a:graphic>
      </p:graphicFrame>
      <p:pic>
        <p:nvPicPr>
          <p:cNvPr id="5" name="Picture 4">
            <a:extLst>
              <a:ext uri="{FF2B5EF4-FFF2-40B4-BE49-F238E27FC236}">
                <a16:creationId xmlns:a16="http://schemas.microsoft.com/office/drawing/2014/main" id="{C2ABE2A3-763B-7B46-A0CB-C8F18723060C}"/>
              </a:ext>
            </a:extLst>
          </p:cNvPr>
          <p:cNvPicPr>
            <a:picLocks noChangeAspect="1"/>
          </p:cNvPicPr>
          <p:nvPr/>
        </p:nvPicPr>
        <p:blipFill>
          <a:blip r:embed="rId2"/>
          <a:stretch>
            <a:fillRect/>
          </a:stretch>
        </p:blipFill>
        <p:spPr>
          <a:xfrm>
            <a:off x="4592052" y="4228515"/>
            <a:ext cx="6096000" cy="1587500"/>
          </a:xfrm>
          <a:prstGeom prst="rect">
            <a:avLst/>
          </a:prstGeom>
        </p:spPr>
      </p:pic>
    </p:spTree>
    <p:extLst>
      <p:ext uri="{BB962C8B-B14F-4D97-AF65-F5344CB8AC3E}">
        <p14:creationId xmlns:p14="http://schemas.microsoft.com/office/powerpoint/2010/main" val="3010912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EC6-FCDE-8543-B17B-671492E92ED6}"/>
              </a:ext>
            </a:extLst>
          </p:cNvPr>
          <p:cNvSpPr>
            <a:spLocks noGrp="1"/>
          </p:cNvSpPr>
          <p:nvPr>
            <p:ph type="title"/>
          </p:nvPr>
        </p:nvSpPr>
        <p:spPr>
          <a:xfrm>
            <a:off x="335280" y="365125"/>
            <a:ext cx="11856720" cy="1325563"/>
          </a:xfrm>
        </p:spPr>
        <p:txBody>
          <a:bodyPr/>
          <a:lstStyle/>
          <a:p>
            <a:r>
              <a:rPr lang="en-US" dirty="0"/>
              <a:t>What can we digest, what can bacteria digest?</a:t>
            </a:r>
          </a:p>
        </p:txBody>
      </p:sp>
      <p:pic>
        <p:nvPicPr>
          <p:cNvPr id="4" name="Picture 3">
            <a:extLst>
              <a:ext uri="{FF2B5EF4-FFF2-40B4-BE49-F238E27FC236}">
                <a16:creationId xmlns:a16="http://schemas.microsoft.com/office/drawing/2014/main" id="{18EBB143-5FD0-1443-9E8F-BCA75DD45A17}"/>
              </a:ext>
            </a:extLst>
          </p:cNvPr>
          <p:cNvPicPr>
            <a:picLocks noChangeAspect="1"/>
          </p:cNvPicPr>
          <p:nvPr/>
        </p:nvPicPr>
        <p:blipFill>
          <a:blip r:embed="rId2"/>
          <a:stretch>
            <a:fillRect/>
          </a:stretch>
        </p:blipFill>
        <p:spPr>
          <a:xfrm rot="5400000">
            <a:off x="969979" y="736903"/>
            <a:ext cx="5359689" cy="6629089"/>
          </a:xfrm>
          <a:prstGeom prst="rect">
            <a:avLst/>
          </a:prstGeom>
        </p:spPr>
      </p:pic>
      <p:sp>
        <p:nvSpPr>
          <p:cNvPr id="5" name="TextBox 4">
            <a:extLst>
              <a:ext uri="{FF2B5EF4-FFF2-40B4-BE49-F238E27FC236}">
                <a16:creationId xmlns:a16="http://schemas.microsoft.com/office/drawing/2014/main" id="{ACD50380-5374-254D-89E6-9D93FFC9EAAE}"/>
              </a:ext>
            </a:extLst>
          </p:cNvPr>
          <p:cNvSpPr txBox="1"/>
          <p:nvPr/>
        </p:nvSpPr>
        <p:spPr>
          <a:xfrm>
            <a:off x="7245286" y="5593080"/>
            <a:ext cx="4946714" cy="1477328"/>
          </a:xfrm>
          <a:prstGeom prst="rect">
            <a:avLst/>
          </a:prstGeom>
          <a:noFill/>
        </p:spPr>
        <p:txBody>
          <a:bodyPr wrap="square" rtlCol="0">
            <a:spAutoFit/>
          </a:bodyPr>
          <a:lstStyle/>
          <a:p>
            <a:r>
              <a:rPr lang="en-US" dirty="0">
                <a:effectLst/>
              </a:rPr>
              <a:t>Porter, N. T. &amp; Martens, E. C. The Critical Roles of Polysaccharides in Gut Microbial Ecology and Physiology. </a:t>
            </a:r>
            <a:r>
              <a:rPr lang="en-US" i="1" dirty="0" err="1">
                <a:effectLst/>
              </a:rPr>
              <a:t>Annu</a:t>
            </a:r>
            <a:r>
              <a:rPr lang="en-US" i="1" dirty="0">
                <a:effectLst/>
              </a:rPr>
              <a:t> Rev </a:t>
            </a:r>
            <a:r>
              <a:rPr lang="en-US" i="1" dirty="0" err="1">
                <a:effectLst/>
              </a:rPr>
              <a:t>Microbiol</a:t>
            </a:r>
            <a:r>
              <a:rPr lang="en-US" dirty="0">
                <a:effectLst/>
              </a:rPr>
              <a:t> </a:t>
            </a:r>
            <a:r>
              <a:rPr lang="en-US" b="1" dirty="0">
                <a:effectLst/>
              </a:rPr>
              <a:t>71,</a:t>
            </a:r>
            <a:r>
              <a:rPr lang="en-US" dirty="0">
                <a:effectLst/>
              </a:rPr>
              <a:t> 349–369 (2017).</a:t>
            </a:r>
          </a:p>
          <a:p>
            <a:endParaRPr lang="en-US" dirty="0"/>
          </a:p>
        </p:txBody>
      </p:sp>
      <p:sp>
        <p:nvSpPr>
          <p:cNvPr id="6" name="TextBox 5">
            <a:extLst>
              <a:ext uri="{FF2B5EF4-FFF2-40B4-BE49-F238E27FC236}">
                <a16:creationId xmlns:a16="http://schemas.microsoft.com/office/drawing/2014/main" id="{9808B4C4-47D7-2743-A190-099F4326A875}"/>
              </a:ext>
            </a:extLst>
          </p:cNvPr>
          <p:cNvSpPr txBox="1"/>
          <p:nvPr/>
        </p:nvSpPr>
        <p:spPr>
          <a:xfrm>
            <a:off x="7245286" y="2438400"/>
            <a:ext cx="4797788" cy="646331"/>
          </a:xfrm>
          <a:prstGeom prst="rect">
            <a:avLst/>
          </a:prstGeom>
          <a:noFill/>
        </p:spPr>
        <p:txBody>
          <a:bodyPr wrap="none" rtlCol="0">
            <a:spAutoFit/>
          </a:bodyPr>
          <a:lstStyle/>
          <a:p>
            <a:r>
              <a:rPr lang="en-US" dirty="0"/>
              <a:t>Humans make </a:t>
            </a:r>
            <a:r>
              <a:rPr lang="en-US" dirty="0">
                <a:latin typeface="Symbol" pitchFamily="2" charset="2"/>
              </a:rPr>
              <a:t>a</a:t>
            </a:r>
            <a:r>
              <a:rPr lang="en-US" dirty="0"/>
              <a:t>-amylase (</a:t>
            </a:r>
            <a:r>
              <a:rPr lang="en-US" dirty="0">
                <a:latin typeface="Symbol" pitchFamily="2" charset="2"/>
              </a:rPr>
              <a:t>a</a:t>
            </a:r>
            <a:r>
              <a:rPr lang="en-US" dirty="0"/>
              <a:t>-1,4-glucose linkages)</a:t>
            </a:r>
          </a:p>
          <a:p>
            <a:r>
              <a:rPr lang="en-US" dirty="0"/>
              <a:t>Some make </a:t>
            </a:r>
            <a:r>
              <a:rPr lang="en-US" dirty="0">
                <a:latin typeface="Symbol" pitchFamily="2" charset="2"/>
              </a:rPr>
              <a:t>b</a:t>
            </a:r>
            <a:r>
              <a:rPr lang="en-US" dirty="0"/>
              <a:t>-galactosidase (lactase)</a:t>
            </a:r>
          </a:p>
        </p:txBody>
      </p:sp>
    </p:spTree>
    <p:extLst>
      <p:ext uri="{BB962C8B-B14F-4D97-AF65-F5344CB8AC3E}">
        <p14:creationId xmlns:p14="http://schemas.microsoft.com/office/powerpoint/2010/main" val="302656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5E9D-0540-A14D-9AE9-490408FBC691}"/>
              </a:ext>
            </a:extLst>
          </p:cNvPr>
          <p:cNvSpPr>
            <a:spLocks noGrp="1"/>
          </p:cNvSpPr>
          <p:nvPr>
            <p:ph type="title"/>
          </p:nvPr>
        </p:nvSpPr>
        <p:spPr/>
        <p:txBody>
          <a:bodyPr/>
          <a:lstStyle/>
          <a:p>
            <a:r>
              <a:rPr lang="en-US" dirty="0"/>
              <a:t>Microbial Effects on Volumetric Diets</a:t>
            </a:r>
          </a:p>
        </p:txBody>
      </p:sp>
      <p:sp>
        <p:nvSpPr>
          <p:cNvPr id="5" name="Content Placeholder 4">
            <a:extLst>
              <a:ext uri="{FF2B5EF4-FFF2-40B4-BE49-F238E27FC236}">
                <a16:creationId xmlns:a16="http://schemas.microsoft.com/office/drawing/2014/main" id="{E79F00B0-C142-9C4B-B484-619581345A16}"/>
              </a:ext>
            </a:extLst>
          </p:cNvPr>
          <p:cNvSpPr>
            <a:spLocks noGrp="1"/>
          </p:cNvSpPr>
          <p:nvPr>
            <p:ph idx="1"/>
          </p:nvPr>
        </p:nvSpPr>
        <p:spPr>
          <a:xfrm>
            <a:off x="838200" y="1825625"/>
            <a:ext cx="5213684" cy="4351338"/>
          </a:xfrm>
        </p:spPr>
        <p:txBody>
          <a:bodyPr>
            <a:normAutofit lnSpcReduction="10000"/>
          </a:bodyPr>
          <a:lstStyle/>
          <a:p>
            <a:r>
              <a:rPr lang="en-US" dirty="0"/>
              <a:t>Small pilot study (n=26)</a:t>
            </a:r>
          </a:p>
          <a:p>
            <a:r>
              <a:rPr lang="en-US" dirty="0"/>
              <a:t>Volumetric diet (3 months)</a:t>
            </a:r>
          </a:p>
          <a:p>
            <a:pPr lvl="1"/>
            <a:r>
              <a:rPr lang="en-US" dirty="0"/>
              <a:t>﻿The nutritional intervention involved a volumetric approach that included larger amounts of fruits, vegetables, and low energy density foods with lesser intake of foods with greater nutrient density.</a:t>
            </a:r>
          </a:p>
          <a:p>
            <a:pPr lvl="1"/>
            <a:r>
              <a:rPr lang="en-US" dirty="0"/>
              <a:t>Mean weight loss was 3.7kg (3.8%)</a:t>
            </a:r>
          </a:p>
          <a:p>
            <a:r>
              <a:rPr lang="en-US" dirty="0"/>
              <a:t>Evaluated microbiota pre-diet to weight outcomes</a:t>
            </a:r>
          </a:p>
        </p:txBody>
      </p:sp>
      <p:pic>
        <p:nvPicPr>
          <p:cNvPr id="4" name="Picture 3">
            <a:extLst>
              <a:ext uri="{FF2B5EF4-FFF2-40B4-BE49-F238E27FC236}">
                <a16:creationId xmlns:a16="http://schemas.microsoft.com/office/drawing/2014/main" id="{D680C90E-9195-F845-9675-5CC41AE4FE28}"/>
              </a:ext>
            </a:extLst>
          </p:cNvPr>
          <p:cNvPicPr>
            <a:picLocks noChangeAspect="1"/>
          </p:cNvPicPr>
          <p:nvPr/>
        </p:nvPicPr>
        <p:blipFill>
          <a:blip r:embed="rId2"/>
          <a:stretch>
            <a:fillRect/>
          </a:stretch>
        </p:blipFill>
        <p:spPr>
          <a:xfrm>
            <a:off x="6438232" y="1825625"/>
            <a:ext cx="4826000" cy="1498600"/>
          </a:xfrm>
          <a:prstGeom prst="rect">
            <a:avLst/>
          </a:prstGeom>
        </p:spPr>
      </p:pic>
      <p:sp>
        <p:nvSpPr>
          <p:cNvPr id="6" name="TextBox 5">
            <a:extLst>
              <a:ext uri="{FF2B5EF4-FFF2-40B4-BE49-F238E27FC236}">
                <a16:creationId xmlns:a16="http://schemas.microsoft.com/office/drawing/2014/main" id="{C0B8B691-D91C-3144-9678-2EBBE09CAF08}"/>
              </a:ext>
            </a:extLst>
          </p:cNvPr>
          <p:cNvSpPr txBox="1"/>
          <p:nvPr/>
        </p:nvSpPr>
        <p:spPr>
          <a:xfrm>
            <a:off x="6545179" y="3777916"/>
            <a:ext cx="4719053" cy="2308324"/>
          </a:xfrm>
          <a:prstGeom prst="rect">
            <a:avLst/>
          </a:prstGeom>
          <a:noFill/>
        </p:spPr>
        <p:txBody>
          <a:bodyPr wrap="square" rtlCol="0">
            <a:spAutoFit/>
          </a:bodyPr>
          <a:lstStyle/>
          <a:p>
            <a:r>
              <a:rPr lang="en-US" b="1" dirty="0"/>
              <a:t>Questions to consider:</a:t>
            </a:r>
          </a:p>
          <a:p>
            <a:pPr marL="285750" indent="-285750">
              <a:buFont typeface="Arial" panose="020B0604020202020204" pitchFamily="34" charset="0"/>
              <a:buChar char="•"/>
            </a:pPr>
            <a:r>
              <a:rPr lang="en-US" dirty="0"/>
              <a:t>How do you think the fiber intake changed in the diet?</a:t>
            </a:r>
          </a:p>
          <a:p>
            <a:pPr marL="285750" indent="-285750">
              <a:buFont typeface="Arial" panose="020B0604020202020204" pitchFamily="34" charset="0"/>
              <a:buChar char="•"/>
            </a:pPr>
            <a:r>
              <a:rPr lang="en-US" dirty="0"/>
              <a:t>What metabolic functions of the microbiome before the diet do you think may have been predictive of poor weight loss?</a:t>
            </a:r>
          </a:p>
          <a:p>
            <a:pPr marL="285750" indent="-285750">
              <a:buFont typeface="Arial" panose="020B0604020202020204" pitchFamily="34" charset="0"/>
              <a:buChar char="•"/>
            </a:pPr>
            <a:r>
              <a:rPr lang="en-US" dirty="0"/>
              <a:t>How do you think the microbiome may have changed over the course of three months</a:t>
            </a:r>
          </a:p>
        </p:txBody>
      </p:sp>
    </p:spTree>
    <p:extLst>
      <p:ext uri="{BB962C8B-B14F-4D97-AF65-F5344CB8AC3E}">
        <p14:creationId xmlns:p14="http://schemas.microsoft.com/office/powerpoint/2010/main" val="265839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EAEA-0599-C446-9E69-48E17981333A}"/>
              </a:ext>
            </a:extLst>
          </p:cNvPr>
          <p:cNvSpPr>
            <a:spLocks noGrp="1"/>
          </p:cNvSpPr>
          <p:nvPr>
            <p:ph type="title"/>
          </p:nvPr>
        </p:nvSpPr>
        <p:spPr/>
        <p:txBody>
          <a:bodyPr/>
          <a:lstStyle/>
          <a:p>
            <a:r>
              <a:rPr lang="en-US" dirty="0"/>
              <a:t>Microbial Predictors of Poor Weight Loss</a:t>
            </a:r>
          </a:p>
        </p:txBody>
      </p:sp>
      <p:pic>
        <p:nvPicPr>
          <p:cNvPr id="4" name="Picture 3">
            <a:extLst>
              <a:ext uri="{FF2B5EF4-FFF2-40B4-BE49-F238E27FC236}">
                <a16:creationId xmlns:a16="http://schemas.microsoft.com/office/drawing/2014/main" id="{AED0CB61-3A18-DA48-B36D-AB4B168F7CC1}"/>
              </a:ext>
            </a:extLst>
          </p:cNvPr>
          <p:cNvPicPr>
            <a:picLocks noChangeAspect="1"/>
          </p:cNvPicPr>
          <p:nvPr/>
        </p:nvPicPr>
        <p:blipFill>
          <a:blip r:embed="rId2"/>
          <a:stretch>
            <a:fillRect/>
          </a:stretch>
        </p:blipFill>
        <p:spPr>
          <a:xfrm>
            <a:off x="2100580" y="1690688"/>
            <a:ext cx="7990840" cy="4790888"/>
          </a:xfrm>
          <a:prstGeom prst="rect">
            <a:avLst/>
          </a:prstGeom>
        </p:spPr>
      </p:pic>
      <p:sp>
        <p:nvSpPr>
          <p:cNvPr id="5" name="TextBox 4">
            <a:extLst>
              <a:ext uri="{FF2B5EF4-FFF2-40B4-BE49-F238E27FC236}">
                <a16:creationId xmlns:a16="http://schemas.microsoft.com/office/drawing/2014/main" id="{143BA1FF-EA16-8A42-B9ED-D40D87A5C619}"/>
              </a:ext>
            </a:extLst>
          </p:cNvPr>
          <p:cNvSpPr txBox="1"/>
          <p:nvPr/>
        </p:nvSpPr>
        <p:spPr>
          <a:xfrm>
            <a:off x="2100581" y="5212080"/>
            <a:ext cx="3492500" cy="1200329"/>
          </a:xfrm>
          <a:prstGeom prst="rect">
            <a:avLst/>
          </a:prstGeom>
          <a:noFill/>
        </p:spPr>
        <p:txBody>
          <a:bodyPr wrap="square" rtlCol="0">
            <a:spAutoFit/>
          </a:bodyPr>
          <a:lstStyle/>
          <a:p>
            <a:r>
              <a:rPr lang="en-US" dirty="0"/>
              <a:t>Bacteria with more enzymes of carbohydrate metabolism predicted lack of success in weight loss</a:t>
            </a:r>
          </a:p>
        </p:txBody>
      </p:sp>
    </p:spTree>
    <p:extLst>
      <p:ext uri="{BB962C8B-B14F-4D97-AF65-F5344CB8AC3E}">
        <p14:creationId xmlns:p14="http://schemas.microsoft.com/office/powerpoint/2010/main" val="402017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4201748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352F-4752-0A4C-AC9D-08A0A5D818CB}"/>
              </a:ext>
            </a:extLst>
          </p:cNvPr>
          <p:cNvSpPr>
            <a:spLocks noGrp="1"/>
          </p:cNvSpPr>
          <p:nvPr>
            <p:ph type="title"/>
          </p:nvPr>
        </p:nvSpPr>
        <p:spPr/>
        <p:txBody>
          <a:bodyPr/>
          <a:lstStyle/>
          <a:p>
            <a:r>
              <a:rPr lang="en-US" dirty="0"/>
              <a:t>Other bacterial metabolites</a:t>
            </a:r>
          </a:p>
        </p:txBody>
      </p:sp>
      <p:sp>
        <p:nvSpPr>
          <p:cNvPr id="5" name="Content Placeholder 4">
            <a:extLst>
              <a:ext uri="{FF2B5EF4-FFF2-40B4-BE49-F238E27FC236}">
                <a16:creationId xmlns:a16="http://schemas.microsoft.com/office/drawing/2014/main" id="{39A0E012-DEA1-B049-AD88-63E0BB85B7A6}"/>
              </a:ext>
            </a:extLst>
          </p:cNvPr>
          <p:cNvSpPr>
            <a:spLocks noGrp="1"/>
          </p:cNvSpPr>
          <p:nvPr>
            <p:ph idx="1"/>
          </p:nvPr>
        </p:nvSpPr>
        <p:spPr>
          <a:xfrm>
            <a:off x="5739062" y="1825625"/>
            <a:ext cx="6027822" cy="4351338"/>
          </a:xfrm>
        </p:spPr>
        <p:txBody>
          <a:bodyPr/>
          <a:lstStyle/>
          <a:p>
            <a:r>
              <a:rPr lang="en-US" dirty="0"/>
              <a:t>Choline and carnitine metabolism</a:t>
            </a:r>
          </a:p>
          <a:p>
            <a:r>
              <a:rPr lang="en-US" dirty="0"/>
              <a:t>Bile salt conjugates (CA/CDCA/TBMCA)</a:t>
            </a:r>
          </a:p>
          <a:p>
            <a:r>
              <a:rPr lang="en-US" dirty="0"/>
              <a:t>Vitamin K/B12 synthesis</a:t>
            </a:r>
          </a:p>
          <a:p>
            <a:r>
              <a:rPr lang="en-US" dirty="0"/>
              <a:t>Can act as signals to tissues such as brain and liver.</a:t>
            </a:r>
          </a:p>
          <a:p>
            <a:pPr lvl="1"/>
            <a:r>
              <a:rPr lang="en-US" dirty="0"/>
              <a:t>SCFA Fatty Acid Receptors (GPR41/43)</a:t>
            </a:r>
          </a:p>
          <a:p>
            <a:pPr lvl="1"/>
            <a:r>
              <a:rPr lang="en-US" dirty="0"/>
              <a:t>Bile Acid Receptors (FXR and TGR5)</a:t>
            </a:r>
          </a:p>
        </p:txBody>
      </p:sp>
      <p:pic>
        <p:nvPicPr>
          <p:cNvPr id="4" name="Picture 3">
            <a:extLst>
              <a:ext uri="{FF2B5EF4-FFF2-40B4-BE49-F238E27FC236}">
                <a16:creationId xmlns:a16="http://schemas.microsoft.com/office/drawing/2014/main" id="{7C0C3F43-984D-524E-8F8D-4B90519F9395}"/>
              </a:ext>
            </a:extLst>
          </p:cNvPr>
          <p:cNvPicPr>
            <a:picLocks noChangeAspect="1"/>
          </p:cNvPicPr>
          <p:nvPr/>
        </p:nvPicPr>
        <p:blipFill>
          <a:blip r:embed="rId2"/>
          <a:stretch>
            <a:fillRect/>
          </a:stretch>
        </p:blipFill>
        <p:spPr>
          <a:xfrm>
            <a:off x="838200" y="1464509"/>
            <a:ext cx="4701400" cy="5188953"/>
          </a:xfrm>
          <a:prstGeom prst="rect">
            <a:avLst/>
          </a:prstGeom>
        </p:spPr>
      </p:pic>
    </p:spTree>
    <p:extLst>
      <p:ext uri="{BB962C8B-B14F-4D97-AF65-F5344CB8AC3E}">
        <p14:creationId xmlns:p14="http://schemas.microsoft.com/office/powerpoint/2010/main" val="49973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10CC-DA6F-464C-8C5B-11F2F8C25B18}"/>
              </a:ext>
            </a:extLst>
          </p:cNvPr>
          <p:cNvSpPr>
            <a:spLocks noGrp="1"/>
          </p:cNvSpPr>
          <p:nvPr>
            <p:ph type="title"/>
          </p:nvPr>
        </p:nvSpPr>
        <p:spPr/>
        <p:txBody>
          <a:bodyPr/>
          <a:lstStyle/>
          <a:p>
            <a:r>
              <a:rPr lang="en-US" dirty="0"/>
              <a:t>Two downsides of having excess digestion in the colon</a:t>
            </a:r>
          </a:p>
        </p:txBody>
      </p:sp>
      <p:sp>
        <p:nvSpPr>
          <p:cNvPr id="3" name="Content Placeholder 2">
            <a:extLst>
              <a:ext uri="{FF2B5EF4-FFF2-40B4-BE49-F238E27FC236}">
                <a16:creationId xmlns:a16="http://schemas.microsoft.com/office/drawing/2014/main" id="{EEAE8E80-C511-7045-AD2D-BCF1E6C3401F}"/>
              </a:ext>
            </a:extLst>
          </p:cNvPr>
          <p:cNvSpPr>
            <a:spLocks noGrp="1"/>
          </p:cNvSpPr>
          <p:nvPr>
            <p:ph idx="1"/>
          </p:nvPr>
        </p:nvSpPr>
        <p:spPr/>
        <p:txBody>
          <a:bodyPr/>
          <a:lstStyle/>
          <a:p>
            <a:r>
              <a:rPr lang="en-US" dirty="0"/>
              <a:t>Solutes in the colon retain water</a:t>
            </a:r>
          </a:p>
          <a:p>
            <a:pPr lvl="1"/>
            <a:r>
              <a:rPr lang="en-US" dirty="0"/>
              <a:t>diarrhea</a:t>
            </a:r>
          </a:p>
          <a:p>
            <a:r>
              <a:rPr lang="en-US" dirty="0"/>
              <a:t>Microbes that produce excessive gas</a:t>
            </a:r>
          </a:p>
          <a:p>
            <a:pPr lvl="1"/>
            <a:r>
              <a:rPr lang="en-US" dirty="0"/>
              <a:t>flatulence</a:t>
            </a:r>
          </a:p>
        </p:txBody>
      </p:sp>
    </p:spTree>
    <p:extLst>
      <p:ext uri="{BB962C8B-B14F-4D97-AF65-F5344CB8AC3E}">
        <p14:creationId xmlns:p14="http://schemas.microsoft.com/office/powerpoint/2010/main" val="405060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9C3-10AB-E942-8453-F129B51B08C0}"/>
              </a:ext>
            </a:extLst>
          </p:cNvPr>
          <p:cNvSpPr>
            <a:spLocks noGrp="1"/>
          </p:cNvSpPr>
          <p:nvPr>
            <p:ph type="title"/>
          </p:nvPr>
        </p:nvSpPr>
        <p:spPr/>
        <p:txBody>
          <a:bodyPr/>
          <a:lstStyle/>
          <a:p>
            <a:r>
              <a:rPr lang="en-US" dirty="0"/>
              <a:t>Microbes and flatulence</a:t>
            </a:r>
          </a:p>
        </p:txBody>
      </p:sp>
      <p:sp>
        <p:nvSpPr>
          <p:cNvPr id="3" name="Content Placeholder 2">
            <a:extLst>
              <a:ext uri="{FF2B5EF4-FFF2-40B4-BE49-F238E27FC236}">
                <a16:creationId xmlns:a16="http://schemas.microsoft.com/office/drawing/2014/main" id="{4ADC8CC5-22E3-2247-A21D-218E96829263}"/>
              </a:ext>
            </a:extLst>
          </p:cNvPr>
          <p:cNvSpPr>
            <a:spLocks noGrp="1"/>
          </p:cNvSpPr>
          <p:nvPr>
            <p:ph idx="1"/>
          </p:nvPr>
        </p:nvSpPr>
        <p:spPr>
          <a:xfrm>
            <a:off x="838200" y="1825625"/>
            <a:ext cx="7071360" cy="4351338"/>
          </a:xfrm>
        </p:spPr>
        <p:txBody>
          <a:bodyPr>
            <a:normAutofit/>
          </a:bodyPr>
          <a:lstStyle/>
          <a:p>
            <a:r>
              <a:rPr lang="en-US" dirty="0"/>
              <a:t>Endogenous gas </a:t>
            </a:r>
          </a:p>
          <a:p>
            <a:pPr lvl="1"/>
            <a:r>
              <a:rPr lang="en-US" dirty="0"/>
              <a:t>largely in colon, from fermentation: </a:t>
            </a:r>
          </a:p>
          <a:p>
            <a:pPr lvl="1"/>
            <a:r>
              <a:rPr lang="en-US" b="1" dirty="0"/>
              <a:t>Raffinose</a:t>
            </a:r>
            <a:r>
              <a:rPr lang="en-US" dirty="0"/>
              <a:t>  (Gal-</a:t>
            </a:r>
            <a:r>
              <a:rPr lang="en-US" dirty="0" err="1"/>
              <a:t>Glu</a:t>
            </a:r>
            <a:r>
              <a:rPr lang="en-US" dirty="0"/>
              <a:t>-</a:t>
            </a:r>
            <a:r>
              <a:rPr lang="en-US" dirty="0" err="1"/>
              <a:t>Fru</a:t>
            </a:r>
            <a:r>
              <a:rPr lang="en-US" dirty="0"/>
              <a:t>)</a:t>
            </a:r>
          </a:p>
          <a:p>
            <a:pPr lvl="2"/>
            <a:r>
              <a:rPr lang="en-US" dirty="0"/>
              <a:t>Beans, cabbage, </a:t>
            </a:r>
            <a:r>
              <a:rPr lang="en-US" dirty="0" err="1"/>
              <a:t>brussel</a:t>
            </a:r>
            <a:r>
              <a:rPr lang="en-US" dirty="0"/>
              <a:t> sprouts, asparagus</a:t>
            </a:r>
          </a:p>
          <a:p>
            <a:pPr lvl="1"/>
            <a:r>
              <a:rPr lang="en-US" b="1" dirty="0" err="1"/>
              <a:t>Stachyose</a:t>
            </a:r>
            <a:r>
              <a:rPr lang="en-US" dirty="0"/>
              <a:t> (Gal-Gal-</a:t>
            </a:r>
            <a:r>
              <a:rPr lang="en-US" dirty="0" err="1"/>
              <a:t>Glu</a:t>
            </a:r>
            <a:r>
              <a:rPr lang="en-US" dirty="0"/>
              <a:t>-</a:t>
            </a:r>
            <a:r>
              <a:rPr lang="en-US" dirty="0" err="1"/>
              <a:t>Fru</a:t>
            </a:r>
            <a:r>
              <a:rPr lang="en-US" dirty="0"/>
              <a:t>)</a:t>
            </a:r>
          </a:p>
          <a:p>
            <a:pPr lvl="2"/>
            <a:r>
              <a:rPr lang="en-US" dirty="0"/>
              <a:t>Green beans, soybeans, beets, sweet potatoes</a:t>
            </a:r>
          </a:p>
          <a:p>
            <a:pPr lvl="1"/>
            <a:r>
              <a:rPr lang="en-US" b="1" dirty="0" err="1"/>
              <a:t>Verbascose</a:t>
            </a:r>
            <a:r>
              <a:rPr lang="en-US" dirty="0"/>
              <a:t> (Gal-Gal-Gal-</a:t>
            </a:r>
            <a:r>
              <a:rPr lang="en-US" dirty="0" err="1"/>
              <a:t>Glu</a:t>
            </a:r>
            <a:r>
              <a:rPr lang="en-US" dirty="0"/>
              <a:t>-</a:t>
            </a:r>
            <a:r>
              <a:rPr lang="en-US" dirty="0" err="1"/>
              <a:t>Fru</a:t>
            </a:r>
            <a:r>
              <a:rPr lang="en-US" dirty="0"/>
              <a:t>)</a:t>
            </a:r>
          </a:p>
          <a:p>
            <a:pPr lvl="2"/>
            <a:r>
              <a:rPr lang="en-US" dirty="0"/>
              <a:t>Legumes</a:t>
            </a:r>
          </a:p>
          <a:p>
            <a:pPr lvl="1"/>
            <a:r>
              <a:rPr lang="en-US" b="1" dirty="0"/>
              <a:t>Lactose</a:t>
            </a:r>
            <a:r>
              <a:rPr lang="en-US" dirty="0"/>
              <a:t> (Gal-</a:t>
            </a:r>
            <a:r>
              <a:rPr lang="en-US" dirty="0" err="1"/>
              <a:t>Glu</a:t>
            </a:r>
            <a:r>
              <a:rPr lang="en-US" dirty="0"/>
              <a:t>)</a:t>
            </a:r>
          </a:p>
          <a:p>
            <a:pPr lvl="2"/>
            <a:r>
              <a:rPr lang="en-US" dirty="0"/>
              <a:t>for those who are lactose intolerant)</a:t>
            </a:r>
          </a:p>
        </p:txBody>
      </p:sp>
      <p:sp>
        <p:nvSpPr>
          <p:cNvPr id="4" name="Rectangle 3">
            <a:extLst>
              <a:ext uri="{FF2B5EF4-FFF2-40B4-BE49-F238E27FC236}">
                <a16:creationId xmlns:a16="http://schemas.microsoft.com/office/drawing/2014/main" id="{D2D6C1DD-06E9-ED46-8E48-C1CD256170C5}"/>
              </a:ext>
            </a:extLst>
          </p:cNvPr>
          <p:cNvSpPr/>
          <p:nvPr/>
        </p:nvSpPr>
        <p:spPr>
          <a:xfrm>
            <a:off x="1280160" y="2688273"/>
            <a:ext cx="5745480" cy="222504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7033DE-24D0-DC45-884A-07410AA0BB28}"/>
              </a:ext>
            </a:extLst>
          </p:cNvPr>
          <p:cNvPicPr>
            <a:picLocks noChangeAspect="1"/>
          </p:cNvPicPr>
          <p:nvPr/>
        </p:nvPicPr>
        <p:blipFill>
          <a:blip r:embed="rId3"/>
          <a:stretch>
            <a:fillRect/>
          </a:stretch>
        </p:blipFill>
        <p:spPr>
          <a:xfrm>
            <a:off x="7355840" y="584200"/>
            <a:ext cx="4836160" cy="4836160"/>
          </a:xfrm>
          <a:prstGeom prst="rect">
            <a:avLst/>
          </a:prstGeom>
        </p:spPr>
      </p:pic>
      <p:sp>
        <p:nvSpPr>
          <p:cNvPr id="6" name="TextBox 5">
            <a:extLst>
              <a:ext uri="{FF2B5EF4-FFF2-40B4-BE49-F238E27FC236}">
                <a16:creationId xmlns:a16="http://schemas.microsoft.com/office/drawing/2014/main" id="{8E380613-E89F-0744-A583-7222A71D675B}"/>
              </a:ext>
            </a:extLst>
          </p:cNvPr>
          <p:cNvSpPr txBox="1"/>
          <p:nvPr/>
        </p:nvSpPr>
        <p:spPr>
          <a:xfrm>
            <a:off x="7605304" y="5702481"/>
            <a:ext cx="4056175" cy="369332"/>
          </a:xfrm>
          <a:prstGeom prst="rect">
            <a:avLst/>
          </a:prstGeom>
          <a:noFill/>
        </p:spPr>
        <p:txBody>
          <a:bodyPr wrap="none" rtlCol="0">
            <a:spAutoFit/>
          </a:bodyPr>
          <a:lstStyle/>
          <a:p>
            <a:r>
              <a:rPr lang="en-US" b="1" dirty="0"/>
              <a:t>Why</a:t>
            </a:r>
            <a:r>
              <a:rPr lang="en-US" dirty="0"/>
              <a:t> would beano reduce gas formation?</a:t>
            </a:r>
          </a:p>
        </p:txBody>
      </p:sp>
    </p:spTree>
    <p:extLst>
      <p:ext uri="{BB962C8B-B14F-4D97-AF65-F5344CB8AC3E}">
        <p14:creationId xmlns:p14="http://schemas.microsoft.com/office/powerpoint/2010/main" val="69778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0D2-8981-C14B-9B6D-BAFA7F25C42F}"/>
              </a:ext>
            </a:extLst>
          </p:cNvPr>
          <p:cNvSpPr>
            <a:spLocks noGrp="1"/>
          </p:cNvSpPr>
          <p:nvPr>
            <p:ph type="title"/>
          </p:nvPr>
        </p:nvSpPr>
        <p:spPr/>
        <p:txBody>
          <a:bodyPr/>
          <a:lstStyle/>
          <a:p>
            <a:r>
              <a:rPr lang="en-US" dirty="0"/>
              <a:t>FODMAPS</a:t>
            </a:r>
          </a:p>
        </p:txBody>
      </p:sp>
      <p:sp>
        <p:nvSpPr>
          <p:cNvPr id="5" name="Content Placeholder 4">
            <a:extLst>
              <a:ext uri="{FF2B5EF4-FFF2-40B4-BE49-F238E27FC236}">
                <a16:creationId xmlns:a16="http://schemas.microsoft.com/office/drawing/2014/main" id="{84489719-A559-D44C-BF67-093274DE5988}"/>
              </a:ext>
            </a:extLst>
          </p:cNvPr>
          <p:cNvSpPr>
            <a:spLocks noGrp="1"/>
          </p:cNvSpPr>
          <p:nvPr>
            <p:ph idx="1"/>
          </p:nvPr>
        </p:nvSpPr>
        <p:spPr>
          <a:xfrm>
            <a:off x="838200" y="1825625"/>
            <a:ext cx="4556760" cy="4351338"/>
          </a:xfrm>
        </p:spPr>
        <p:txBody>
          <a:bodyPr>
            <a:normAutofit fontScale="92500" lnSpcReduction="20000"/>
          </a:bodyPr>
          <a:lstStyle/>
          <a:p>
            <a:r>
              <a:rPr lang="en-US" b="1" dirty="0">
                <a:solidFill>
                  <a:srgbClr val="FF0000"/>
                </a:solidFill>
              </a:rPr>
              <a:t>F</a:t>
            </a:r>
            <a:r>
              <a:rPr lang="en-US" dirty="0"/>
              <a:t>ermentable </a:t>
            </a:r>
            <a:r>
              <a:rPr lang="en-US" b="1" dirty="0">
                <a:solidFill>
                  <a:srgbClr val="FF0000"/>
                </a:solidFill>
              </a:rPr>
              <a:t>O</a:t>
            </a:r>
            <a:r>
              <a:rPr lang="en-US" dirty="0"/>
              <a:t>ligosaccharides</a:t>
            </a:r>
          </a:p>
          <a:p>
            <a:pPr lvl="1"/>
            <a:r>
              <a:rPr lang="en-US" dirty="0" err="1"/>
              <a:t>Fructans</a:t>
            </a:r>
            <a:r>
              <a:rPr lang="en-US" dirty="0"/>
              <a:t> (like inulin or </a:t>
            </a:r>
            <a:r>
              <a:rPr lang="en-US" dirty="0" err="1"/>
              <a:t>levan</a:t>
            </a:r>
            <a:r>
              <a:rPr lang="en-US" dirty="0"/>
              <a:t>)</a:t>
            </a:r>
          </a:p>
          <a:p>
            <a:pPr lvl="2"/>
            <a:r>
              <a:rPr lang="en-US" dirty="0" err="1"/>
              <a:t>Polyfructose</a:t>
            </a:r>
            <a:r>
              <a:rPr lang="en-US" dirty="0"/>
              <a:t> with glucose at reducing end</a:t>
            </a:r>
          </a:p>
          <a:p>
            <a:pPr lvl="1"/>
            <a:r>
              <a:rPr lang="en-US" dirty="0" err="1"/>
              <a:t>Galactans</a:t>
            </a:r>
            <a:endParaRPr lang="en-US" dirty="0"/>
          </a:p>
          <a:p>
            <a:pPr lvl="2"/>
            <a:r>
              <a:rPr lang="en-US" dirty="0" err="1"/>
              <a:t>Polygalactose</a:t>
            </a:r>
            <a:endParaRPr lang="en-US" dirty="0"/>
          </a:p>
          <a:p>
            <a:r>
              <a:rPr lang="en-US" b="1" dirty="0">
                <a:solidFill>
                  <a:srgbClr val="FF0000"/>
                </a:solidFill>
              </a:rPr>
              <a:t>D</a:t>
            </a:r>
            <a:r>
              <a:rPr lang="en-US" dirty="0"/>
              <a:t>isaccharides</a:t>
            </a:r>
          </a:p>
          <a:p>
            <a:pPr lvl="1"/>
            <a:r>
              <a:rPr lang="en-US" dirty="0"/>
              <a:t>Mainly lactose</a:t>
            </a:r>
          </a:p>
          <a:p>
            <a:r>
              <a:rPr lang="en-US" b="1" dirty="0">
                <a:solidFill>
                  <a:srgbClr val="FF0000"/>
                </a:solidFill>
              </a:rPr>
              <a:t>M</a:t>
            </a:r>
            <a:r>
              <a:rPr lang="en-US" dirty="0"/>
              <a:t>onosaccharides </a:t>
            </a:r>
            <a:r>
              <a:rPr lang="en-US" dirty="0">
                <a:solidFill>
                  <a:srgbClr val="FF0000"/>
                </a:solidFill>
              </a:rPr>
              <a:t>a</a:t>
            </a:r>
            <a:r>
              <a:rPr lang="en-US" dirty="0"/>
              <a:t>nd</a:t>
            </a:r>
          </a:p>
          <a:p>
            <a:pPr lvl="1"/>
            <a:r>
              <a:rPr lang="en-US" dirty="0"/>
              <a:t>Mainly fructose</a:t>
            </a:r>
          </a:p>
          <a:p>
            <a:r>
              <a:rPr lang="en-US" b="1" dirty="0">
                <a:solidFill>
                  <a:srgbClr val="FF0000"/>
                </a:solidFill>
              </a:rPr>
              <a:t>P</a:t>
            </a:r>
            <a:r>
              <a:rPr lang="en-US" dirty="0"/>
              <a:t>olyols</a:t>
            </a:r>
          </a:p>
          <a:p>
            <a:pPr lvl="1"/>
            <a:r>
              <a:rPr lang="en-US" dirty="0"/>
              <a:t>Sorbitol, mannitol, polyols (some fruits and sweeteners)</a:t>
            </a:r>
          </a:p>
          <a:p>
            <a:endParaRPr lang="en-US" dirty="0"/>
          </a:p>
          <a:p>
            <a:endParaRPr lang="en-US" dirty="0"/>
          </a:p>
        </p:txBody>
      </p:sp>
      <p:pic>
        <p:nvPicPr>
          <p:cNvPr id="6" name="Picture 5">
            <a:extLst>
              <a:ext uri="{FF2B5EF4-FFF2-40B4-BE49-F238E27FC236}">
                <a16:creationId xmlns:a16="http://schemas.microsoft.com/office/drawing/2014/main" id="{B641C37F-A105-DA43-9EEB-1A97D027A77C}"/>
              </a:ext>
            </a:extLst>
          </p:cNvPr>
          <p:cNvPicPr>
            <a:picLocks noChangeAspect="1"/>
          </p:cNvPicPr>
          <p:nvPr/>
        </p:nvPicPr>
        <p:blipFill>
          <a:blip r:embed="rId2"/>
          <a:stretch>
            <a:fillRect/>
          </a:stretch>
        </p:blipFill>
        <p:spPr>
          <a:xfrm>
            <a:off x="6096000" y="2194561"/>
            <a:ext cx="2784525" cy="2301874"/>
          </a:xfrm>
          <a:prstGeom prst="rect">
            <a:avLst/>
          </a:prstGeom>
        </p:spPr>
      </p:pic>
      <p:sp>
        <p:nvSpPr>
          <p:cNvPr id="7" name="TextBox 6">
            <a:extLst>
              <a:ext uri="{FF2B5EF4-FFF2-40B4-BE49-F238E27FC236}">
                <a16:creationId xmlns:a16="http://schemas.microsoft.com/office/drawing/2014/main" id="{B33E6F63-7C66-074C-8C67-CAAC3779C403}"/>
              </a:ext>
            </a:extLst>
          </p:cNvPr>
          <p:cNvSpPr txBox="1"/>
          <p:nvPr/>
        </p:nvSpPr>
        <p:spPr>
          <a:xfrm>
            <a:off x="6621780" y="4496435"/>
            <a:ext cx="2240280" cy="1200329"/>
          </a:xfrm>
          <a:prstGeom prst="rect">
            <a:avLst/>
          </a:prstGeom>
          <a:noFill/>
        </p:spPr>
        <p:txBody>
          <a:bodyPr wrap="square" rtlCol="0">
            <a:spAutoFit/>
          </a:bodyPr>
          <a:lstStyle/>
          <a:p>
            <a:r>
              <a:rPr lang="en-US" b="1" dirty="0"/>
              <a:t>Inulin – a </a:t>
            </a:r>
            <a:r>
              <a:rPr lang="en-US" b="1" dirty="0" err="1"/>
              <a:t>Fructan</a:t>
            </a:r>
            <a:endParaRPr lang="en-US" b="1" dirty="0"/>
          </a:p>
          <a:p>
            <a:r>
              <a:rPr lang="en-US" dirty="0"/>
              <a:t>(</a:t>
            </a:r>
            <a:r>
              <a:rPr lang="en-US" dirty="0">
                <a:latin typeface="Symbol" pitchFamily="2" charset="2"/>
              </a:rPr>
              <a:t>b</a:t>
            </a:r>
            <a:r>
              <a:rPr lang="en-US" dirty="0"/>
              <a:t>-2,1-polyfructose, with a glucose at reducing end) </a:t>
            </a:r>
          </a:p>
        </p:txBody>
      </p:sp>
      <p:pic>
        <p:nvPicPr>
          <p:cNvPr id="9" name="Picture 8">
            <a:extLst>
              <a:ext uri="{FF2B5EF4-FFF2-40B4-BE49-F238E27FC236}">
                <a16:creationId xmlns:a16="http://schemas.microsoft.com/office/drawing/2014/main" id="{E083DAED-9296-ED41-8ACA-3E0599890D8E}"/>
              </a:ext>
            </a:extLst>
          </p:cNvPr>
          <p:cNvPicPr>
            <a:picLocks noChangeAspect="1"/>
          </p:cNvPicPr>
          <p:nvPr/>
        </p:nvPicPr>
        <p:blipFill>
          <a:blip r:embed="rId3"/>
          <a:stretch>
            <a:fillRect/>
          </a:stretch>
        </p:blipFill>
        <p:spPr>
          <a:xfrm>
            <a:off x="8412685" y="233362"/>
            <a:ext cx="3554525" cy="2083117"/>
          </a:xfrm>
          <a:prstGeom prst="rect">
            <a:avLst/>
          </a:prstGeom>
        </p:spPr>
      </p:pic>
      <p:sp>
        <p:nvSpPr>
          <p:cNvPr id="11" name="TextBox 10">
            <a:extLst>
              <a:ext uri="{FF2B5EF4-FFF2-40B4-BE49-F238E27FC236}">
                <a16:creationId xmlns:a16="http://schemas.microsoft.com/office/drawing/2014/main" id="{96FA8E11-210C-F644-AB53-BBC7EF397024}"/>
              </a:ext>
            </a:extLst>
          </p:cNvPr>
          <p:cNvSpPr txBox="1"/>
          <p:nvPr/>
        </p:nvSpPr>
        <p:spPr>
          <a:xfrm>
            <a:off x="9037320" y="2057400"/>
            <a:ext cx="1027204" cy="369332"/>
          </a:xfrm>
          <a:prstGeom prst="rect">
            <a:avLst/>
          </a:prstGeom>
          <a:noFill/>
        </p:spPr>
        <p:txBody>
          <a:bodyPr wrap="none" rtlCol="0">
            <a:spAutoFit/>
          </a:bodyPr>
          <a:lstStyle/>
          <a:p>
            <a:r>
              <a:rPr lang="en-US" b="1" dirty="0" err="1"/>
              <a:t>Galactan</a:t>
            </a:r>
            <a:endParaRPr lang="en-US" b="1" dirty="0"/>
          </a:p>
        </p:txBody>
      </p:sp>
    </p:spTree>
    <p:extLst>
      <p:ext uri="{BB962C8B-B14F-4D97-AF65-F5344CB8AC3E}">
        <p14:creationId xmlns:p14="http://schemas.microsoft.com/office/powerpoint/2010/main" val="429214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3363-9D07-7540-9283-99BB9AF70046}"/>
              </a:ext>
            </a:extLst>
          </p:cNvPr>
          <p:cNvSpPr>
            <a:spLocks noGrp="1"/>
          </p:cNvSpPr>
          <p:nvPr>
            <p:ph type="title"/>
          </p:nvPr>
        </p:nvSpPr>
        <p:spPr/>
        <p:txBody>
          <a:bodyPr/>
          <a:lstStyle/>
          <a:p>
            <a:r>
              <a:rPr lang="en-US" dirty="0"/>
              <a:t>Review Question</a:t>
            </a:r>
          </a:p>
        </p:txBody>
      </p:sp>
      <p:sp>
        <p:nvSpPr>
          <p:cNvPr id="3" name="Content Placeholder 2">
            <a:extLst>
              <a:ext uri="{FF2B5EF4-FFF2-40B4-BE49-F238E27FC236}">
                <a16:creationId xmlns:a16="http://schemas.microsoft.com/office/drawing/2014/main" id="{466FB3BC-AD6B-C54D-BA3F-73113D33D43C}"/>
              </a:ext>
            </a:extLst>
          </p:cNvPr>
          <p:cNvSpPr>
            <a:spLocks noGrp="1"/>
          </p:cNvSpPr>
          <p:nvPr>
            <p:ph idx="1"/>
          </p:nvPr>
        </p:nvSpPr>
        <p:spPr/>
        <p:txBody>
          <a:bodyPr/>
          <a:lstStyle/>
          <a:p>
            <a:pPr marL="0" indent="0">
              <a:buNone/>
            </a:pPr>
            <a:r>
              <a:rPr lang="en-US" dirty="0"/>
              <a:t>Why might someone be sensitive to </a:t>
            </a:r>
            <a:r>
              <a:rPr lang="en-US" dirty="0" err="1"/>
              <a:t>fructans</a:t>
            </a:r>
            <a:r>
              <a:rPr lang="en-US" dirty="0"/>
              <a:t>?</a:t>
            </a:r>
          </a:p>
          <a:p>
            <a:pPr marL="514350" indent="-514350">
              <a:buFont typeface="+mj-lt"/>
              <a:buAutoNum type="alphaUcPeriod"/>
            </a:pPr>
            <a:r>
              <a:rPr lang="en-US" dirty="0"/>
              <a:t>For some individuals, </a:t>
            </a:r>
            <a:r>
              <a:rPr lang="en-US" dirty="0" err="1"/>
              <a:t>fructans</a:t>
            </a:r>
            <a:r>
              <a:rPr lang="en-US" dirty="0"/>
              <a:t> are </a:t>
            </a:r>
            <a:r>
              <a:rPr lang="en-US" dirty="0" err="1"/>
              <a:t>undigestable</a:t>
            </a:r>
            <a:r>
              <a:rPr lang="en-US" dirty="0"/>
              <a:t> by alpha amylase</a:t>
            </a:r>
          </a:p>
          <a:p>
            <a:pPr marL="514350" indent="-514350">
              <a:buFont typeface="+mj-lt"/>
              <a:buAutoNum type="alphaUcPeriod"/>
            </a:pPr>
            <a:r>
              <a:rPr lang="en-US" dirty="0" err="1"/>
              <a:t>Fructans</a:t>
            </a:r>
            <a:r>
              <a:rPr lang="en-US" dirty="0"/>
              <a:t> bind water and are retained in the stomach</a:t>
            </a:r>
          </a:p>
          <a:p>
            <a:pPr marL="514350" indent="-514350">
              <a:buFont typeface="+mj-lt"/>
              <a:buAutoNum type="alphaUcPeriod"/>
            </a:pPr>
            <a:r>
              <a:rPr lang="en-US" dirty="0"/>
              <a:t>In some individuals </a:t>
            </a:r>
            <a:r>
              <a:rPr lang="en-US" dirty="0" err="1"/>
              <a:t>fructans</a:t>
            </a:r>
            <a:r>
              <a:rPr lang="en-US" dirty="0"/>
              <a:t> may be digested slowly in the large intestine</a:t>
            </a:r>
          </a:p>
          <a:p>
            <a:pPr marL="514350" indent="-514350">
              <a:buFont typeface="+mj-lt"/>
              <a:buAutoNum type="alphaUcPeriod"/>
            </a:pPr>
            <a:r>
              <a:rPr lang="en-US" dirty="0" err="1"/>
              <a:t>Fructans</a:t>
            </a:r>
            <a:r>
              <a:rPr lang="en-US" dirty="0"/>
              <a:t> are degraded to fructose in the small intestine, which is poorly absorbed and ends up in the large intestine</a:t>
            </a:r>
          </a:p>
        </p:txBody>
      </p:sp>
    </p:spTree>
    <p:extLst>
      <p:ext uri="{BB962C8B-B14F-4D97-AF65-F5344CB8AC3E}">
        <p14:creationId xmlns:p14="http://schemas.microsoft.com/office/powerpoint/2010/main" val="428210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9C92-E476-4143-B110-099F866A3057}"/>
              </a:ext>
            </a:extLst>
          </p:cNvPr>
          <p:cNvSpPr>
            <a:spLocks noGrp="1"/>
          </p:cNvSpPr>
          <p:nvPr>
            <p:ph type="title"/>
          </p:nvPr>
        </p:nvSpPr>
        <p:spPr/>
        <p:txBody>
          <a:bodyPr/>
          <a:lstStyle/>
          <a:p>
            <a:r>
              <a:rPr lang="en-US" dirty="0"/>
              <a:t>High and Low FODMAP Foods</a:t>
            </a:r>
          </a:p>
        </p:txBody>
      </p:sp>
      <p:pic>
        <p:nvPicPr>
          <p:cNvPr id="6" name="Picture 5">
            <a:extLst>
              <a:ext uri="{FF2B5EF4-FFF2-40B4-BE49-F238E27FC236}">
                <a16:creationId xmlns:a16="http://schemas.microsoft.com/office/drawing/2014/main" id="{6F5AE93C-3299-144B-84F9-8701936E84C0}"/>
              </a:ext>
            </a:extLst>
          </p:cNvPr>
          <p:cNvPicPr>
            <a:picLocks noChangeAspect="1"/>
          </p:cNvPicPr>
          <p:nvPr/>
        </p:nvPicPr>
        <p:blipFill>
          <a:blip r:embed="rId2"/>
          <a:stretch>
            <a:fillRect/>
          </a:stretch>
        </p:blipFill>
        <p:spPr>
          <a:xfrm>
            <a:off x="2936239" y="1365250"/>
            <a:ext cx="5459325" cy="5172710"/>
          </a:xfrm>
          <a:prstGeom prst="rect">
            <a:avLst/>
          </a:prstGeom>
        </p:spPr>
      </p:pic>
    </p:spTree>
    <p:extLst>
      <p:ext uri="{BB962C8B-B14F-4D97-AF65-F5344CB8AC3E}">
        <p14:creationId xmlns:p14="http://schemas.microsoft.com/office/powerpoint/2010/main" val="244072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FA15F-ECF8-524A-9578-34EB2D44715F}"/>
              </a:ext>
            </a:extLst>
          </p:cNvPr>
          <p:cNvSpPr>
            <a:spLocks noGrp="1"/>
          </p:cNvSpPr>
          <p:nvPr>
            <p:ph type="title"/>
          </p:nvPr>
        </p:nvSpPr>
        <p:spPr/>
        <p:txBody>
          <a:bodyPr/>
          <a:lstStyle/>
          <a:p>
            <a:r>
              <a:rPr lang="en-US" dirty="0"/>
              <a:t>Barrier Functions and Colon Health</a:t>
            </a:r>
          </a:p>
        </p:txBody>
      </p:sp>
      <p:sp>
        <p:nvSpPr>
          <p:cNvPr id="5" name="Text Placeholder 4">
            <a:extLst>
              <a:ext uri="{FF2B5EF4-FFF2-40B4-BE49-F238E27FC236}">
                <a16:creationId xmlns:a16="http://schemas.microsoft.com/office/drawing/2014/main" id="{9754A268-E6A6-4A44-A320-87C7804FD2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61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BA35-9CD8-6342-9A7D-904E206595DC}"/>
              </a:ext>
            </a:extLst>
          </p:cNvPr>
          <p:cNvSpPr>
            <a:spLocks noGrp="1"/>
          </p:cNvSpPr>
          <p:nvPr>
            <p:ph type="title"/>
          </p:nvPr>
        </p:nvSpPr>
        <p:spPr/>
        <p:txBody>
          <a:bodyPr>
            <a:normAutofit fontScale="90000"/>
          </a:bodyPr>
          <a:lstStyle/>
          <a:p>
            <a:r>
              <a:rPr lang="en-US" dirty="0"/>
              <a:t>Mucous Membranes are Protective Barriers Made of Polysaccharides Produced by Gut Cells</a:t>
            </a:r>
          </a:p>
        </p:txBody>
      </p:sp>
      <p:pic>
        <p:nvPicPr>
          <p:cNvPr id="5" name="Picture 4">
            <a:extLst>
              <a:ext uri="{FF2B5EF4-FFF2-40B4-BE49-F238E27FC236}">
                <a16:creationId xmlns:a16="http://schemas.microsoft.com/office/drawing/2014/main" id="{21CEFDD7-5474-8541-8880-1F2FA7B97EC4}"/>
              </a:ext>
            </a:extLst>
          </p:cNvPr>
          <p:cNvPicPr>
            <a:picLocks noChangeAspect="1"/>
          </p:cNvPicPr>
          <p:nvPr/>
        </p:nvPicPr>
        <p:blipFill>
          <a:blip r:embed="rId2"/>
          <a:stretch>
            <a:fillRect/>
          </a:stretch>
        </p:blipFill>
        <p:spPr>
          <a:xfrm>
            <a:off x="109353" y="2194559"/>
            <a:ext cx="6867198" cy="3742623"/>
          </a:xfrm>
          <a:prstGeom prst="rect">
            <a:avLst/>
          </a:prstGeom>
        </p:spPr>
      </p:pic>
      <p:pic>
        <p:nvPicPr>
          <p:cNvPr id="7" name="Picture 6">
            <a:extLst>
              <a:ext uri="{FF2B5EF4-FFF2-40B4-BE49-F238E27FC236}">
                <a16:creationId xmlns:a16="http://schemas.microsoft.com/office/drawing/2014/main" id="{4B1FCC67-A4FA-5945-AB81-CD9ADE50826C}"/>
              </a:ext>
            </a:extLst>
          </p:cNvPr>
          <p:cNvPicPr>
            <a:picLocks noChangeAspect="1"/>
          </p:cNvPicPr>
          <p:nvPr/>
        </p:nvPicPr>
        <p:blipFill>
          <a:blip r:embed="rId3"/>
          <a:stretch>
            <a:fillRect/>
          </a:stretch>
        </p:blipFill>
        <p:spPr>
          <a:xfrm>
            <a:off x="7371080" y="1690687"/>
            <a:ext cx="3723640" cy="5077691"/>
          </a:xfrm>
          <a:prstGeom prst="rect">
            <a:avLst/>
          </a:prstGeom>
        </p:spPr>
      </p:pic>
    </p:spTree>
    <p:extLst>
      <p:ext uri="{BB962C8B-B14F-4D97-AF65-F5344CB8AC3E}">
        <p14:creationId xmlns:p14="http://schemas.microsoft.com/office/powerpoint/2010/main" val="11704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2CD2-E1AD-C941-8103-76165C863C2B}"/>
              </a:ext>
            </a:extLst>
          </p:cNvPr>
          <p:cNvSpPr>
            <a:spLocks noGrp="1"/>
          </p:cNvSpPr>
          <p:nvPr>
            <p:ph type="title"/>
          </p:nvPr>
        </p:nvSpPr>
        <p:spPr>
          <a:xfrm>
            <a:off x="400051" y="365125"/>
            <a:ext cx="11644312" cy="1325563"/>
          </a:xfrm>
        </p:spPr>
        <p:txBody>
          <a:bodyPr/>
          <a:lstStyle/>
          <a:p>
            <a:r>
              <a:rPr lang="en-US" dirty="0"/>
              <a:t>Endogenous Glycans As Bacterial Energy Source</a:t>
            </a:r>
          </a:p>
        </p:txBody>
      </p:sp>
      <p:pic>
        <p:nvPicPr>
          <p:cNvPr id="4" name="Picture 3">
            <a:extLst>
              <a:ext uri="{FF2B5EF4-FFF2-40B4-BE49-F238E27FC236}">
                <a16:creationId xmlns:a16="http://schemas.microsoft.com/office/drawing/2014/main" id="{E7650A4A-FB1A-3D4F-8B6C-ED11B2DF563C}"/>
              </a:ext>
            </a:extLst>
          </p:cNvPr>
          <p:cNvPicPr>
            <a:picLocks noChangeAspect="1"/>
          </p:cNvPicPr>
          <p:nvPr/>
        </p:nvPicPr>
        <p:blipFill>
          <a:blip r:embed="rId3"/>
          <a:stretch>
            <a:fillRect/>
          </a:stretch>
        </p:blipFill>
        <p:spPr>
          <a:xfrm>
            <a:off x="6187440" y="1432559"/>
            <a:ext cx="4720411" cy="4720411"/>
          </a:xfrm>
          <a:prstGeom prst="rect">
            <a:avLst/>
          </a:prstGeom>
        </p:spPr>
      </p:pic>
      <p:sp>
        <p:nvSpPr>
          <p:cNvPr id="5" name="TextBox 4">
            <a:extLst>
              <a:ext uri="{FF2B5EF4-FFF2-40B4-BE49-F238E27FC236}">
                <a16:creationId xmlns:a16="http://schemas.microsoft.com/office/drawing/2014/main" id="{C96F7CAB-3C3D-AD43-9597-E38EF61F5B4F}"/>
              </a:ext>
            </a:extLst>
          </p:cNvPr>
          <p:cNvSpPr txBox="1"/>
          <p:nvPr/>
        </p:nvSpPr>
        <p:spPr>
          <a:xfrm>
            <a:off x="5654040" y="5749111"/>
            <a:ext cx="6537960" cy="1200329"/>
          </a:xfrm>
          <a:prstGeom prst="rect">
            <a:avLst/>
          </a:prstGeom>
          <a:noFill/>
        </p:spPr>
        <p:txBody>
          <a:bodyPr wrap="square" rtlCol="0">
            <a:spAutoFit/>
          </a:bodyPr>
          <a:lstStyle/>
          <a:p>
            <a:r>
              <a:rPr lang="en-US" dirty="0"/>
              <a:t>Desai, M. S. S. </a:t>
            </a:r>
            <a:r>
              <a:rPr lang="en-US" i="1" dirty="0"/>
              <a:t>et al.</a:t>
            </a:r>
            <a:r>
              <a:rPr lang="en-US" dirty="0"/>
              <a:t> A Dietary Fiber-Deprived Gut Microbiota Degrades the Colonic Mucus Barrier and Enhances Pathogen Susceptibility. </a:t>
            </a:r>
            <a:r>
              <a:rPr lang="en-US" i="1" dirty="0"/>
              <a:t>Cell</a:t>
            </a:r>
            <a:r>
              <a:rPr lang="en-US" dirty="0"/>
              <a:t> </a:t>
            </a:r>
            <a:r>
              <a:rPr lang="en-US" b="1" dirty="0"/>
              <a:t>167,</a:t>
            </a:r>
            <a:r>
              <a:rPr lang="en-US" dirty="0"/>
              <a:t> 1339–1353.e21 (2016).</a:t>
            </a:r>
          </a:p>
          <a:p>
            <a:endParaRPr lang="en-US" dirty="0"/>
          </a:p>
        </p:txBody>
      </p:sp>
      <p:pic>
        <p:nvPicPr>
          <p:cNvPr id="6" name="Picture 5">
            <a:extLst>
              <a:ext uri="{FF2B5EF4-FFF2-40B4-BE49-F238E27FC236}">
                <a16:creationId xmlns:a16="http://schemas.microsoft.com/office/drawing/2014/main" id="{158A55CB-5649-D346-8818-B69612B4926C}"/>
              </a:ext>
            </a:extLst>
          </p:cNvPr>
          <p:cNvPicPr>
            <a:picLocks noChangeAspect="1"/>
          </p:cNvPicPr>
          <p:nvPr/>
        </p:nvPicPr>
        <p:blipFill>
          <a:blip r:embed="rId4"/>
          <a:stretch>
            <a:fillRect/>
          </a:stretch>
        </p:blipFill>
        <p:spPr>
          <a:xfrm>
            <a:off x="238760" y="1898174"/>
            <a:ext cx="5130800" cy="3441700"/>
          </a:xfrm>
          <a:prstGeom prst="rect">
            <a:avLst/>
          </a:prstGeom>
        </p:spPr>
      </p:pic>
    </p:spTree>
    <p:extLst>
      <p:ext uri="{BB962C8B-B14F-4D97-AF65-F5344CB8AC3E}">
        <p14:creationId xmlns:p14="http://schemas.microsoft.com/office/powerpoint/2010/main" val="282045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1"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F366513-4116-FF47-970B-A4C083A976E5}"/>
              </a:ext>
            </a:extLst>
          </p:cNvPr>
          <p:cNvSpPr>
            <a:spLocks noGrp="1"/>
          </p:cNvSpPr>
          <p:nvPr>
            <p:ph type="ctrTitle"/>
          </p:nvPr>
        </p:nvSpPr>
        <p:spPr>
          <a:xfrm>
            <a:off x="4393184" y="1105351"/>
            <a:ext cx="7002949" cy="3023981"/>
          </a:xfrm>
        </p:spPr>
        <p:txBody>
          <a:bodyPr anchor="b">
            <a:normAutofit/>
          </a:bodyPr>
          <a:lstStyle/>
          <a:p>
            <a:pPr algn="l"/>
            <a:r>
              <a:rPr lang="en-US" sz="4800" dirty="0">
                <a:solidFill>
                  <a:srgbClr val="FFFFFF"/>
                </a:solidFill>
              </a:rPr>
              <a:t>Immune Function and Gastrointestinal development. </a:t>
            </a:r>
          </a:p>
        </p:txBody>
      </p:sp>
      <p:sp>
        <p:nvSpPr>
          <p:cNvPr id="3" name="Subtitle 2">
            <a:extLst>
              <a:ext uri="{FF2B5EF4-FFF2-40B4-BE49-F238E27FC236}">
                <a16:creationId xmlns:a16="http://schemas.microsoft.com/office/drawing/2014/main" id="{B7AD9A3E-C40B-7B42-A369-5A4B4D9F5DF1}"/>
              </a:ext>
            </a:extLst>
          </p:cNvPr>
          <p:cNvSpPr>
            <a:spLocks noGrp="1"/>
          </p:cNvSpPr>
          <p:nvPr>
            <p:ph type="subTitle" idx="1"/>
          </p:nvPr>
        </p:nvSpPr>
        <p:spPr>
          <a:xfrm>
            <a:off x="4713224" y="4297556"/>
            <a:ext cx="6353968" cy="1433391"/>
          </a:xfrm>
        </p:spPr>
        <p:txBody>
          <a:bodyPr anchor="t">
            <a:normAutofit/>
          </a:bodyPr>
          <a:lstStyle/>
          <a:p>
            <a:r>
              <a:rPr lang="en-US" dirty="0">
                <a:solidFill>
                  <a:srgbClr val="FFFFFF"/>
                </a:solidFill>
              </a:rPr>
              <a:t>Katherine Boss </a:t>
            </a:r>
          </a:p>
          <a:p>
            <a:r>
              <a:rPr lang="en-US" dirty="0">
                <a:solidFill>
                  <a:srgbClr val="FFFFFF"/>
                </a:solidFill>
              </a:rPr>
              <a:t>NUTR 630 </a:t>
            </a:r>
          </a:p>
          <a:p>
            <a:r>
              <a:rPr lang="en-US" dirty="0">
                <a:solidFill>
                  <a:srgbClr val="FFFFFF"/>
                </a:solidFill>
              </a:rPr>
              <a:t>Sept 24, 2018</a:t>
            </a:r>
          </a:p>
        </p:txBody>
      </p:sp>
      <p:cxnSp>
        <p:nvCxnSpPr>
          <p:cNvPr id="25" name="Straight Connector 24">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15443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D371-3EA8-524F-A52B-D3B58D94E6F2}"/>
              </a:ext>
            </a:extLst>
          </p:cNvPr>
          <p:cNvSpPr>
            <a:spLocks noGrp="1"/>
          </p:cNvSpPr>
          <p:nvPr>
            <p:ph type="title"/>
          </p:nvPr>
        </p:nvSpPr>
        <p:spPr/>
        <p:txBody>
          <a:bodyPr/>
          <a:lstStyle/>
          <a:p>
            <a:r>
              <a:rPr lang="en-US" dirty="0"/>
              <a:t>Kombucha (a fermented drink) is considered a _________ because it _______</a:t>
            </a:r>
          </a:p>
        </p:txBody>
      </p:sp>
      <p:sp>
        <p:nvSpPr>
          <p:cNvPr id="3" name="Content Placeholder 2">
            <a:extLst>
              <a:ext uri="{FF2B5EF4-FFF2-40B4-BE49-F238E27FC236}">
                <a16:creationId xmlns:a16="http://schemas.microsoft.com/office/drawing/2014/main" id="{B766F48A-D4EE-C642-987C-9A6C012740F5}"/>
              </a:ext>
            </a:extLst>
          </p:cNvPr>
          <p:cNvSpPr>
            <a:spLocks noGrp="1"/>
          </p:cNvSpPr>
          <p:nvPr>
            <p:ph idx="1"/>
          </p:nvPr>
        </p:nvSpPr>
        <p:spPr/>
        <p:txBody>
          <a:bodyPr/>
          <a:lstStyle/>
          <a:p>
            <a:pPr marL="514350" indent="-514350">
              <a:buFont typeface="+mj-lt"/>
              <a:buAutoNum type="alphaUcPeriod"/>
            </a:pPr>
            <a:r>
              <a:rPr lang="en-US" b="1" dirty="0"/>
              <a:t>Probiotic</a:t>
            </a:r>
            <a:r>
              <a:rPr lang="en-US" dirty="0"/>
              <a:t> because it </a:t>
            </a:r>
            <a:r>
              <a:rPr lang="en-US" b="1" dirty="0"/>
              <a:t>contains</a:t>
            </a:r>
            <a:r>
              <a:rPr lang="en-US" dirty="0"/>
              <a:t> healthy bacteria</a:t>
            </a:r>
          </a:p>
          <a:p>
            <a:pPr marL="514350" indent="-514350">
              <a:buFont typeface="+mj-lt"/>
              <a:buAutoNum type="alphaUcPeriod"/>
            </a:pPr>
            <a:r>
              <a:rPr lang="en-US" b="1" dirty="0"/>
              <a:t>Probiotic</a:t>
            </a:r>
            <a:r>
              <a:rPr lang="en-US" dirty="0"/>
              <a:t> because it </a:t>
            </a:r>
            <a:r>
              <a:rPr lang="en-US" b="1" dirty="0"/>
              <a:t>feeds</a:t>
            </a:r>
            <a:r>
              <a:rPr lang="en-US" dirty="0"/>
              <a:t> healthy bacteria</a:t>
            </a:r>
          </a:p>
          <a:p>
            <a:pPr marL="514350" indent="-514350">
              <a:buFont typeface="+mj-lt"/>
              <a:buAutoNum type="alphaUcPeriod"/>
            </a:pPr>
            <a:r>
              <a:rPr lang="en-US" b="1" dirty="0"/>
              <a:t>Prebiotic</a:t>
            </a:r>
            <a:r>
              <a:rPr lang="en-US" dirty="0"/>
              <a:t> because it </a:t>
            </a:r>
            <a:r>
              <a:rPr lang="en-US" b="1" dirty="0"/>
              <a:t>contains</a:t>
            </a:r>
            <a:r>
              <a:rPr lang="en-US" dirty="0"/>
              <a:t> healthy bacteria</a:t>
            </a:r>
          </a:p>
          <a:p>
            <a:pPr marL="514350" indent="-514350">
              <a:buFont typeface="+mj-lt"/>
              <a:buAutoNum type="alphaUcPeriod"/>
            </a:pPr>
            <a:r>
              <a:rPr lang="en-US" b="1" dirty="0"/>
              <a:t>Prebiotic</a:t>
            </a:r>
            <a:r>
              <a:rPr lang="en-US" dirty="0"/>
              <a:t> because it </a:t>
            </a:r>
            <a:r>
              <a:rPr lang="en-US" b="1" dirty="0"/>
              <a:t>feeds</a:t>
            </a:r>
            <a:r>
              <a:rPr lang="en-US" dirty="0"/>
              <a:t> healthy bacteria</a:t>
            </a:r>
          </a:p>
        </p:txBody>
      </p:sp>
    </p:spTree>
    <p:extLst>
      <p:ext uri="{BB962C8B-B14F-4D97-AF65-F5344CB8AC3E}">
        <p14:creationId xmlns:p14="http://schemas.microsoft.com/office/powerpoint/2010/main" val="167534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41A5-2387-DF45-AAE7-CF63C77DF9D1}"/>
              </a:ext>
            </a:extLst>
          </p:cNvPr>
          <p:cNvSpPr>
            <a:spLocks noGrp="1"/>
          </p:cNvSpPr>
          <p:nvPr>
            <p:ph type="title"/>
          </p:nvPr>
        </p:nvSpPr>
        <p:spPr/>
        <p:txBody>
          <a:bodyPr>
            <a:normAutofit/>
          </a:bodyPr>
          <a:lstStyle/>
          <a:p>
            <a:r>
              <a:rPr lang="en-US" sz="6000" dirty="0"/>
              <a:t>Immune system basics</a:t>
            </a:r>
          </a:p>
        </p:txBody>
      </p:sp>
      <p:sp>
        <p:nvSpPr>
          <p:cNvPr id="3" name="Text Placeholder 2">
            <a:extLst>
              <a:ext uri="{FF2B5EF4-FFF2-40B4-BE49-F238E27FC236}">
                <a16:creationId xmlns:a16="http://schemas.microsoft.com/office/drawing/2014/main" id="{4BBAD02E-BD30-B946-9B85-F2701A848C3D}"/>
              </a:ext>
            </a:extLst>
          </p:cNvPr>
          <p:cNvSpPr>
            <a:spLocks noGrp="1"/>
          </p:cNvSpPr>
          <p:nvPr>
            <p:ph type="body" idx="1"/>
          </p:nvPr>
        </p:nvSpPr>
        <p:spPr>
          <a:xfrm>
            <a:off x="1024128" y="1673352"/>
            <a:ext cx="4754880" cy="822960"/>
          </a:xfrm>
        </p:spPr>
        <p:txBody>
          <a:bodyPr>
            <a:normAutofit/>
          </a:bodyPr>
          <a:lstStyle/>
          <a:p>
            <a:pPr algn="ctr"/>
            <a:r>
              <a:rPr lang="en-US" sz="4000" dirty="0"/>
              <a:t>Innate</a:t>
            </a:r>
          </a:p>
        </p:txBody>
      </p:sp>
      <p:sp>
        <p:nvSpPr>
          <p:cNvPr id="4" name="Content Placeholder 3">
            <a:extLst>
              <a:ext uri="{FF2B5EF4-FFF2-40B4-BE49-F238E27FC236}">
                <a16:creationId xmlns:a16="http://schemas.microsoft.com/office/drawing/2014/main" id="{CAC98D34-D16D-154D-9900-2C50A052DEC5}"/>
              </a:ext>
            </a:extLst>
          </p:cNvPr>
          <p:cNvSpPr>
            <a:spLocks noGrp="1"/>
          </p:cNvSpPr>
          <p:nvPr>
            <p:ph sz="half" idx="2"/>
          </p:nvPr>
        </p:nvSpPr>
        <p:spPr>
          <a:xfrm>
            <a:off x="1024128" y="2319454"/>
            <a:ext cx="4754880" cy="3989906"/>
          </a:xfrm>
        </p:spPr>
        <p:txBody>
          <a:bodyPr/>
          <a:lstStyle/>
          <a:p>
            <a:r>
              <a:rPr lang="en-US" sz="2800" dirty="0"/>
              <a:t>General defense </a:t>
            </a:r>
          </a:p>
          <a:p>
            <a:r>
              <a:rPr lang="en-US" sz="2800" dirty="0"/>
              <a:t>Acts Quicker than Adaptive </a:t>
            </a:r>
          </a:p>
          <a:p>
            <a:r>
              <a:rPr lang="en-US" sz="2800" dirty="0"/>
              <a:t>Nonspecific </a:t>
            </a:r>
          </a:p>
          <a:p>
            <a:r>
              <a:rPr lang="en-US" sz="2800" dirty="0"/>
              <a:t>Examples: </a:t>
            </a:r>
          </a:p>
          <a:p>
            <a:pPr lvl="1"/>
            <a:r>
              <a:rPr lang="en-US" sz="2400" dirty="0"/>
              <a:t>skin</a:t>
            </a:r>
          </a:p>
          <a:p>
            <a:pPr lvl="1"/>
            <a:r>
              <a:rPr lang="en-US" sz="2400" dirty="0"/>
              <a:t>mucous membranes</a:t>
            </a:r>
          </a:p>
          <a:p>
            <a:pPr lvl="1"/>
            <a:r>
              <a:rPr lang="en-US" sz="2400" dirty="0"/>
              <a:t>unspecific inflammatory reaction </a:t>
            </a:r>
          </a:p>
          <a:p>
            <a:endParaRPr lang="en-US" dirty="0"/>
          </a:p>
        </p:txBody>
      </p:sp>
      <p:sp>
        <p:nvSpPr>
          <p:cNvPr id="6" name="Text Placeholder 5">
            <a:extLst>
              <a:ext uri="{FF2B5EF4-FFF2-40B4-BE49-F238E27FC236}">
                <a16:creationId xmlns:a16="http://schemas.microsoft.com/office/drawing/2014/main" id="{EC4C366D-725D-0643-80B6-014A0E909826}"/>
              </a:ext>
            </a:extLst>
          </p:cNvPr>
          <p:cNvSpPr>
            <a:spLocks noGrp="1"/>
          </p:cNvSpPr>
          <p:nvPr>
            <p:ph type="body" sz="quarter" idx="3"/>
          </p:nvPr>
        </p:nvSpPr>
        <p:spPr>
          <a:xfrm>
            <a:off x="5989320" y="1673352"/>
            <a:ext cx="4754880" cy="822960"/>
          </a:xfrm>
        </p:spPr>
        <p:txBody>
          <a:bodyPr>
            <a:normAutofit/>
          </a:bodyPr>
          <a:lstStyle/>
          <a:p>
            <a:pPr algn="ctr"/>
            <a:r>
              <a:rPr lang="en-US" sz="4000" dirty="0"/>
              <a:t>Adaptive</a:t>
            </a:r>
          </a:p>
        </p:txBody>
      </p:sp>
      <p:sp>
        <p:nvSpPr>
          <p:cNvPr id="5" name="Content Placeholder 4">
            <a:extLst>
              <a:ext uri="{FF2B5EF4-FFF2-40B4-BE49-F238E27FC236}">
                <a16:creationId xmlns:a16="http://schemas.microsoft.com/office/drawing/2014/main" id="{DB1D6459-F1FC-6546-B804-FF5AB3EF27E5}"/>
              </a:ext>
            </a:extLst>
          </p:cNvPr>
          <p:cNvSpPr>
            <a:spLocks noGrp="1"/>
          </p:cNvSpPr>
          <p:nvPr>
            <p:ph sz="quarter" idx="4"/>
          </p:nvPr>
        </p:nvSpPr>
        <p:spPr>
          <a:xfrm>
            <a:off x="5990888" y="2319454"/>
            <a:ext cx="4754880" cy="3989906"/>
          </a:xfrm>
        </p:spPr>
        <p:txBody>
          <a:bodyPr/>
          <a:lstStyle/>
          <a:p>
            <a:r>
              <a:rPr lang="en-US" sz="2800" dirty="0"/>
              <a:t>Takes longer to set in (4-7 days)</a:t>
            </a:r>
          </a:p>
          <a:p>
            <a:r>
              <a:rPr lang="en-US" sz="2800" dirty="0"/>
              <a:t>Specifically attacks pathogens/foreign particles </a:t>
            </a:r>
          </a:p>
          <a:p>
            <a:pPr lvl="1"/>
            <a:r>
              <a:rPr lang="en-US" sz="2400" dirty="0"/>
              <a:t>More accurately targets pathogens</a:t>
            </a:r>
          </a:p>
          <a:p>
            <a:pPr lvl="1"/>
            <a:r>
              <a:rPr lang="en-US" sz="2400" dirty="0"/>
              <a:t>Has memory  </a:t>
            </a:r>
          </a:p>
          <a:p>
            <a:r>
              <a:rPr lang="en-US" sz="2800" dirty="0"/>
              <a:t>Antibodies </a:t>
            </a:r>
          </a:p>
          <a:p>
            <a:pPr lvl="1"/>
            <a:r>
              <a:rPr lang="en-US" sz="2400" dirty="0"/>
              <a:t>Interact with antigens produced by pathogens </a:t>
            </a:r>
          </a:p>
          <a:p>
            <a:endParaRPr lang="en-US" sz="2800" dirty="0"/>
          </a:p>
          <a:p>
            <a:endParaRPr lang="en-US" dirty="0"/>
          </a:p>
          <a:p>
            <a:pPr marL="0" indent="0">
              <a:buNone/>
            </a:pPr>
            <a:endParaRPr lang="en-US" dirty="0"/>
          </a:p>
        </p:txBody>
      </p:sp>
    </p:spTree>
    <p:extLst>
      <p:ext uri="{BB962C8B-B14F-4D97-AF65-F5344CB8AC3E}">
        <p14:creationId xmlns:p14="http://schemas.microsoft.com/office/powerpoint/2010/main" val="2475162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DFEB837-38C6-0C4A-8B14-8CC4D63C6431}"/>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3500" dirty="0"/>
              <a:t>Microbes and development of the GI system</a:t>
            </a:r>
          </a:p>
        </p:txBody>
      </p:sp>
      <p:sp>
        <p:nvSpPr>
          <p:cNvPr id="4" name="Content Placeholder 3">
            <a:extLst>
              <a:ext uri="{FF2B5EF4-FFF2-40B4-BE49-F238E27FC236}">
                <a16:creationId xmlns:a16="http://schemas.microsoft.com/office/drawing/2014/main" id="{BA77D7A7-FEF3-3445-BD84-7BF1FC05F881}"/>
              </a:ext>
            </a:extLst>
          </p:cNvPr>
          <p:cNvSpPr>
            <a:spLocks noGrp="1"/>
          </p:cNvSpPr>
          <p:nvPr>
            <p:ph sz="half" idx="2"/>
          </p:nvPr>
        </p:nvSpPr>
        <p:spPr>
          <a:xfrm>
            <a:off x="762001" y="2084831"/>
            <a:ext cx="5308060" cy="4133089"/>
          </a:xfrm>
        </p:spPr>
        <p:txBody>
          <a:bodyPr vert="horz" lIns="45720" tIns="45720" rIns="45720" bIns="45720" rtlCol="0">
            <a:normAutofit lnSpcReduction="10000"/>
          </a:bodyPr>
          <a:lstStyle/>
          <a:p>
            <a:r>
              <a:rPr lang="en-US" sz="2800" dirty="0"/>
              <a:t>Interactions between our epithelia cells and microbes </a:t>
            </a:r>
          </a:p>
          <a:p>
            <a:pPr lvl="1"/>
            <a:r>
              <a:rPr lang="en-US" sz="2400" dirty="0"/>
              <a:t>MAMPS (Microbe associated molecular patterns) </a:t>
            </a:r>
          </a:p>
          <a:p>
            <a:pPr lvl="1"/>
            <a:r>
              <a:rPr lang="en-US" sz="2400" dirty="0"/>
              <a:t>Creation of barrier in gut </a:t>
            </a:r>
          </a:p>
          <a:p>
            <a:pPr marL="128016" lvl="1" indent="0">
              <a:buNone/>
            </a:pPr>
            <a:endParaRPr lang="en-US" sz="2400" dirty="0"/>
          </a:p>
          <a:p>
            <a:pPr marL="128016" lvl="1" indent="0">
              <a:buNone/>
            </a:pPr>
            <a:r>
              <a:rPr lang="en-US" sz="2400" dirty="0"/>
              <a:t>Differentiation between good and bad bacteria</a:t>
            </a:r>
          </a:p>
          <a:p>
            <a:pPr lvl="1"/>
            <a:r>
              <a:rPr lang="en-US" sz="2400" dirty="0"/>
              <a:t> AMPS (antimicrobial peptides)</a:t>
            </a:r>
          </a:p>
          <a:p>
            <a:pPr lvl="2"/>
            <a:r>
              <a:rPr lang="en-US" sz="1800" dirty="0"/>
              <a:t>Produced by epithelial cells </a:t>
            </a:r>
          </a:p>
          <a:p>
            <a:pPr lvl="2"/>
            <a:r>
              <a:rPr lang="en-US" sz="1800" dirty="0"/>
              <a:t>Part of the innate immune system </a:t>
            </a:r>
          </a:p>
          <a:p>
            <a:pPr lvl="1"/>
            <a:endParaRPr lang="en-US" dirty="0"/>
          </a:p>
          <a:p>
            <a:pPr lvl="1"/>
            <a:endParaRPr lang="en-US" dirty="0"/>
          </a:p>
          <a:p>
            <a:pPr lvl="1"/>
            <a:endParaRPr lang="en-US" dirty="0"/>
          </a:p>
          <a:p>
            <a:pPr lvl="1"/>
            <a:endParaRPr lang="en-US" dirty="0"/>
          </a:p>
          <a:p>
            <a:pPr marL="128016" lvl="1" indent="0">
              <a:buNone/>
            </a:pPr>
            <a:endParaRPr lang="en-US" dirty="0"/>
          </a:p>
        </p:txBody>
      </p:sp>
      <p:pic>
        <p:nvPicPr>
          <p:cNvPr id="5" name="Content Placeholder 4">
            <a:extLst>
              <a:ext uri="{FF2B5EF4-FFF2-40B4-BE49-F238E27FC236}">
                <a16:creationId xmlns:a16="http://schemas.microsoft.com/office/drawing/2014/main" id="{D84473FE-BD5F-5D41-BD5B-B35890D4B345}"/>
              </a:ext>
            </a:extLst>
          </p:cNvPr>
          <p:cNvPicPr>
            <a:picLocks noGrp="1" noChangeAspect="1"/>
          </p:cNvPicPr>
          <p:nvPr>
            <p:ph sz="half" idx="1"/>
          </p:nvPr>
        </p:nvPicPr>
        <p:blipFill>
          <a:blip r:embed="rId3"/>
          <a:stretch>
            <a:fillRect/>
          </a:stretch>
        </p:blipFill>
        <p:spPr>
          <a:xfrm>
            <a:off x="6390628" y="640080"/>
            <a:ext cx="4866665" cy="5577840"/>
          </a:xfrm>
          <a:prstGeom prst="rect">
            <a:avLst/>
          </a:prstGeom>
        </p:spPr>
      </p:pic>
      <p:sp>
        <p:nvSpPr>
          <p:cNvPr id="6" name="TextBox 5">
            <a:extLst>
              <a:ext uri="{FF2B5EF4-FFF2-40B4-BE49-F238E27FC236}">
                <a16:creationId xmlns:a16="http://schemas.microsoft.com/office/drawing/2014/main" id="{58BDB6D7-EC74-0D4F-AEC0-B570248F56C1}"/>
              </a:ext>
            </a:extLst>
          </p:cNvPr>
          <p:cNvSpPr txBox="1"/>
          <p:nvPr/>
        </p:nvSpPr>
        <p:spPr>
          <a:xfrm>
            <a:off x="4165836" y="6217920"/>
            <a:ext cx="784063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Cerf-</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Bensussan</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Nadine, and </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Valérie</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Gaboriau-</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Routhiau</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“The Immune System and the Gut Microbiota: Friends or Foes?” </a:t>
            </a:r>
            <a:r>
              <a:rPr kumimoji="0" lang="en-US" sz="1100" b="0" i="1" u="none" strike="noStrike" kern="1200" cap="none" spc="0" normalizeH="0" baseline="0" noProof="0" dirty="0">
                <a:ln>
                  <a:noFill/>
                </a:ln>
                <a:solidFill>
                  <a:prstClr val="black"/>
                </a:solidFill>
                <a:effectLst/>
                <a:uLnTx/>
                <a:uFillTx/>
                <a:latin typeface="Tw Cen MT" panose="020B0602020104020603"/>
                <a:ea typeface="+mn-ea"/>
                <a:cs typeface="+mn-cs"/>
              </a:rPr>
              <a:t>Nature Reviews Immunology</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vol. 10, no. 10, Sept. 2010, pp. 735–744., doi:10.1038/nri2850.</a:t>
            </a:r>
          </a:p>
        </p:txBody>
      </p:sp>
    </p:spTree>
    <p:extLst>
      <p:ext uri="{BB962C8B-B14F-4D97-AF65-F5344CB8AC3E}">
        <p14:creationId xmlns:p14="http://schemas.microsoft.com/office/powerpoint/2010/main" val="2250609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35EDC-92E1-7740-AD4C-DB851DE79111}"/>
              </a:ext>
            </a:extLst>
          </p:cNvPr>
          <p:cNvSpPr>
            <a:spLocks noGrp="1"/>
          </p:cNvSpPr>
          <p:nvPr>
            <p:ph type="title"/>
          </p:nvPr>
        </p:nvSpPr>
        <p:spPr/>
        <p:txBody>
          <a:bodyPr/>
          <a:lstStyle/>
          <a:p>
            <a:r>
              <a:rPr lang="en-US" dirty="0"/>
              <a:t>Inflammation can result from loss of barrier function</a:t>
            </a:r>
          </a:p>
        </p:txBody>
      </p:sp>
      <p:pic>
        <p:nvPicPr>
          <p:cNvPr id="6" name="Content Placeholder 5">
            <a:extLst>
              <a:ext uri="{FF2B5EF4-FFF2-40B4-BE49-F238E27FC236}">
                <a16:creationId xmlns:a16="http://schemas.microsoft.com/office/drawing/2014/main" id="{B6D6AD69-4CB7-A440-A016-31753E69F65F}"/>
              </a:ext>
            </a:extLst>
          </p:cNvPr>
          <p:cNvPicPr>
            <a:picLocks noGrp="1" noChangeAspect="1"/>
          </p:cNvPicPr>
          <p:nvPr>
            <p:ph sz="half" idx="1"/>
          </p:nvPr>
        </p:nvPicPr>
        <p:blipFill>
          <a:blip r:embed="rId3"/>
          <a:stretch>
            <a:fillRect/>
          </a:stretch>
        </p:blipFill>
        <p:spPr>
          <a:xfrm>
            <a:off x="480264" y="2084832"/>
            <a:ext cx="5284431" cy="4572345"/>
          </a:xfrm>
        </p:spPr>
      </p:pic>
      <p:sp>
        <p:nvSpPr>
          <p:cNvPr id="4" name="Text Placeholder 3">
            <a:extLst>
              <a:ext uri="{FF2B5EF4-FFF2-40B4-BE49-F238E27FC236}">
                <a16:creationId xmlns:a16="http://schemas.microsoft.com/office/drawing/2014/main" id="{97E95D92-168B-DF49-9F64-D5C0B18CB14D}"/>
              </a:ext>
            </a:extLst>
          </p:cNvPr>
          <p:cNvSpPr>
            <a:spLocks noGrp="1"/>
          </p:cNvSpPr>
          <p:nvPr>
            <p:ph sz="half" idx="2"/>
          </p:nvPr>
        </p:nvSpPr>
        <p:spPr>
          <a:xfrm>
            <a:off x="5989320" y="2084832"/>
            <a:ext cx="5516880" cy="3892222"/>
          </a:xfrm>
        </p:spPr>
        <p:txBody>
          <a:bodyPr>
            <a:normAutofit/>
          </a:bodyPr>
          <a:lstStyle/>
          <a:p>
            <a:pPr marL="0" indent="0">
              <a:buNone/>
            </a:pPr>
            <a:r>
              <a:rPr lang="en-US" sz="3200" dirty="0"/>
              <a:t>Barrier loss </a:t>
            </a:r>
            <a:r>
              <a:rPr lang="en-US" sz="3200" dirty="0">
                <a:sym typeface="Wingdings" pitchFamily="2" charset="2"/>
              </a:rPr>
              <a:t> </a:t>
            </a:r>
          </a:p>
          <a:p>
            <a:pPr marL="0" indent="0">
              <a:buNone/>
            </a:pPr>
            <a:r>
              <a:rPr lang="en-US" sz="3200" dirty="0">
                <a:sym typeface="Wingdings" pitchFamily="2" charset="2"/>
              </a:rPr>
              <a:t>immune system balance thrown off  </a:t>
            </a:r>
          </a:p>
          <a:p>
            <a:pPr marL="0" indent="0">
              <a:buNone/>
            </a:pPr>
            <a:r>
              <a:rPr lang="en-US" sz="3200" dirty="0">
                <a:sym typeface="Wingdings" pitchFamily="2" charset="2"/>
              </a:rPr>
              <a:t>destruction of “good” bacteria &amp; overgrowth of “bad”/more pathogenic bacteria  </a:t>
            </a:r>
          </a:p>
          <a:p>
            <a:pPr marL="0" indent="0">
              <a:buNone/>
            </a:pPr>
            <a:r>
              <a:rPr lang="en-US" sz="3200" dirty="0">
                <a:sym typeface="Wingdings" pitchFamily="2" charset="2"/>
              </a:rPr>
              <a:t>disease </a:t>
            </a:r>
            <a:endParaRPr lang="en-US" sz="3200" dirty="0"/>
          </a:p>
        </p:txBody>
      </p:sp>
      <p:sp>
        <p:nvSpPr>
          <p:cNvPr id="7" name="TextBox 6">
            <a:extLst>
              <a:ext uri="{FF2B5EF4-FFF2-40B4-BE49-F238E27FC236}">
                <a16:creationId xmlns:a16="http://schemas.microsoft.com/office/drawing/2014/main" id="{CA34E372-1E0C-E744-A457-4FE4BD190621}"/>
              </a:ext>
            </a:extLst>
          </p:cNvPr>
          <p:cNvSpPr txBox="1"/>
          <p:nvPr/>
        </p:nvSpPr>
        <p:spPr>
          <a:xfrm>
            <a:off x="5764695" y="6057013"/>
            <a:ext cx="4979505"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Cerf-</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Bensussan</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Nadine, and </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Valérie</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Gaboriau-</a:t>
            </a:r>
            <a:r>
              <a:rPr kumimoji="0" lang="en-US" sz="1100" b="0" i="0" u="none" strike="noStrike" kern="1200" cap="none" spc="0" normalizeH="0" baseline="0" noProof="0" dirty="0" err="1">
                <a:ln>
                  <a:noFill/>
                </a:ln>
                <a:solidFill>
                  <a:prstClr val="black"/>
                </a:solidFill>
                <a:effectLst/>
                <a:uLnTx/>
                <a:uFillTx/>
                <a:latin typeface="Tw Cen MT" panose="020B0602020104020603"/>
                <a:ea typeface="+mn-ea"/>
                <a:cs typeface="+mn-cs"/>
              </a:rPr>
              <a:t>Routhiau</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“The Immune System and the Gut Microbiota: Friends or Foes?” </a:t>
            </a:r>
            <a:r>
              <a:rPr kumimoji="0" lang="en-US" sz="1100" b="0" i="1" u="none" strike="noStrike" kern="1200" cap="none" spc="0" normalizeH="0" baseline="0" noProof="0" dirty="0">
                <a:ln>
                  <a:noFill/>
                </a:ln>
                <a:solidFill>
                  <a:prstClr val="black"/>
                </a:solidFill>
                <a:effectLst/>
                <a:uLnTx/>
                <a:uFillTx/>
                <a:latin typeface="Tw Cen MT" panose="020B0602020104020603"/>
                <a:ea typeface="+mn-ea"/>
                <a:cs typeface="+mn-cs"/>
              </a:rPr>
              <a:t>Nature Reviews Immunology</a:t>
            </a:r>
            <a:r>
              <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rPr>
              <a:t>, vol. 10, no. 10, Sept. 2010, pp. 735–744., doi:10.1038/nri2850.</a:t>
            </a:r>
          </a:p>
        </p:txBody>
      </p:sp>
    </p:spTree>
    <p:extLst>
      <p:ext uri="{BB962C8B-B14F-4D97-AF65-F5344CB8AC3E}">
        <p14:creationId xmlns:p14="http://schemas.microsoft.com/office/powerpoint/2010/main" val="149894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B837-38C6-0C4A-8B14-8CC4D63C643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C4C38070-6C2C-E240-ACF9-A92451DE6624}"/>
              </a:ext>
            </a:extLst>
          </p:cNvPr>
          <p:cNvSpPr>
            <a:spLocks noGrp="1"/>
          </p:cNvSpPr>
          <p:nvPr>
            <p:ph idx="1"/>
          </p:nvPr>
        </p:nvSpPr>
        <p:spPr>
          <a:xfrm>
            <a:off x="1024128" y="1809345"/>
            <a:ext cx="9720073" cy="4500015"/>
          </a:xfrm>
        </p:spPr>
        <p:txBody>
          <a:bodyPr/>
          <a:lstStyle/>
          <a:p>
            <a:r>
              <a:rPr lang="en-US" dirty="0"/>
              <a:t>Round, June L., and Sarkis K. </a:t>
            </a:r>
            <a:r>
              <a:rPr lang="en-US" dirty="0" err="1"/>
              <a:t>Mazmanian</a:t>
            </a:r>
            <a:r>
              <a:rPr lang="en-US" dirty="0"/>
              <a:t>. “Erratum: The Gut Microbiota Shapes Intestinal Immune Responses during Health and Disease.” </a:t>
            </a:r>
            <a:r>
              <a:rPr lang="en-US" i="1" dirty="0"/>
              <a:t>Nature Reviews Immunology</a:t>
            </a:r>
            <a:r>
              <a:rPr lang="en-US" dirty="0"/>
              <a:t>, vol. 9, no. 8, 2009, pp. 600–600., doi:10.1038/nri2614.</a:t>
            </a:r>
          </a:p>
          <a:p>
            <a:r>
              <a:rPr lang="en-US" dirty="0"/>
              <a:t>“The Innate and Adaptive Immune Systems.” </a:t>
            </a:r>
            <a:r>
              <a:rPr lang="en-US" i="1" dirty="0"/>
              <a:t>Current Neurology and Neuroscience Reports.</a:t>
            </a:r>
            <a:r>
              <a:rPr lang="en-US" dirty="0"/>
              <a:t>, U.S. National Library of Medicine, 4 Aug. 2016, </a:t>
            </a:r>
            <a:r>
              <a:rPr lang="en-US" dirty="0" err="1"/>
              <a:t>www.ncbi.nlm.nih.gov</a:t>
            </a:r>
            <a:r>
              <a:rPr lang="en-US" dirty="0"/>
              <a:t>/</a:t>
            </a:r>
            <a:r>
              <a:rPr lang="en-US" dirty="0" err="1"/>
              <a:t>pubmedhealth</a:t>
            </a:r>
            <a:r>
              <a:rPr lang="en-US" dirty="0"/>
              <a:t>/PMH0072580/.</a:t>
            </a:r>
          </a:p>
        </p:txBody>
      </p:sp>
    </p:spTree>
    <p:extLst>
      <p:ext uri="{BB962C8B-B14F-4D97-AF65-F5344CB8AC3E}">
        <p14:creationId xmlns:p14="http://schemas.microsoft.com/office/powerpoint/2010/main" val="19744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6C0678-A41D-7648-9DBF-2D6AD77B38ED}"/>
              </a:ext>
            </a:extLst>
          </p:cNvPr>
          <p:cNvSpPr>
            <a:spLocks noGrp="1"/>
          </p:cNvSpPr>
          <p:nvPr>
            <p:ph type="title"/>
          </p:nvPr>
        </p:nvSpPr>
        <p:spPr/>
        <p:txBody>
          <a:bodyPr/>
          <a:lstStyle/>
          <a:p>
            <a:r>
              <a:rPr lang="en-US" dirty="0"/>
              <a:t>Immune Function and Gastrointestinal Development</a:t>
            </a:r>
          </a:p>
        </p:txBody>
      </p:sp>
      <p:sp>
        <p:nvSpPr>
          <p:cNvPr id="5" name="Text Placeholder 4">
            <a:extLst>
              <a:ext uri="{FF2B5EF4-FFF2-40B4-BE49-F238E27FC236}">
                <a16:creationId xmlns:a16="http://schemas.microsoft.com/office/drawing/2014/main" id="{32E474C2-4B12-824D-A1B7-1A6E15A574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354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8BD-4CD7-7543-A6BF-48BE0C22D858}"/>
              </a:ext>
            </a:extLst>
          </p:cNvPr>
          <p:cNvSpPr>
            <a:spLocks noGrp="1"/>
          </p:cNvSpPr>
          <p:nvPr>
            <p:ph type="title"/>
          </p:nvPr>
        </p:nvSpPr>
        <p:spPr/>
        <p:txBody>
          <a:bodyPr/>
          <a:lstStyle/>
          <a:p>
            <a:r>
              <a:rPr lang="en-US" dirty="0"/>
              <a:t>Microbes and Development of the GI System</a:t>
            </a:r>
          </a:p>
        </p:txBody>
      </p:sp>
      <p:sp>
        <p:nvSpPr>
          <p:cNvPr id="5" name="Content Placeholder 4">
            <a:extLst>
              <a:ext uri="{FF2B5EF4-FFF2-40B4-BE49-F238E27FC236}">
                <a16:creationId xmlns:a16="http://schemas.microsoft.com/office/drawing/2014/main" id="{EA58E79C-AC6D-7147-9F36-592F1A1D64F7}"/>
              </a:ext>
            </a:extLst>
          </p:cNvPr>
          <p:cNvSpPr>
            <a:spLocks noGrp="1"/>
          </p:cNvSpPr>
          <p:nvPr>
            <p:ph idx="1"/>
          </p:nvPr>
        </p:nvSpPr>
        <p:spPr>
          <a:xfrm>
            <a:off x="838199" y="1825625"/>
            <a:ext cx="4633913" cy="4351338"/>
          </a:xfrm>
        </p:spPr>
        <p:txBody>
          <a:bodyPr>
            <a:normAutofit/>
          </a:bodyPr>
          <a:lstStyle/>
          <a:p>
            <a:r>
              <a:rPr lang="en-US" dirty="0"/>
              <a:t>Epithelial cells respond to bacterial signals</a:t>
            </a:r>
          </a:p>
          <a:p>
            <a:pPr lvl="1"/>
            <a:r>
              <a:rPr lang="en-US" dirty="0"/>
              <a:t>MAMPS (Microbe associated molecular patterns)</a:t>
            </a:r>
          </a:p>
          <a:p>
            <a:r>
              <a:rPr lang="en-US" dirty="0"/>
              <a:t>Immune system communicates learns which bacteria to support and which to kill:</a:t>
            </a:r>
          </a:p>
          <a:p>
            <a:pPr lvl="1"/>
            <a:r>
              <a:rPr lang="en-US" dirty="0"/>
              <a:t>AMPS (Antimicrobial peptides)</a:t>
            </a:r>
          </a:p>
        </p:txBody>
      </p:sp>
      <p:pic>
        <p:nvPicPr>
          <p:cNvPr id="6" name="Picture 5">
            <a:extLst>
              <a:ext uri="{FF2B5EF4-FFF2-40B4-BE49-F238E27FC236}">
                <a16:creationId xmlns:a16="http://schemas.microsoft.com/office/drawing/2014/main" id="{A79DA3C2-2462-7E4C-8714-2A6283142F08}"/>
              </a:ext>
            </a:extLst>
          </p:cNvPr>
          <p:cNvPicPr>
            <a:picLocks noChangeAspect="1"/>
          </p:cNvPicPr>
          <p:nvPr/>
        </p:nvPicPr>
        <p:blipFill>
          <a:blip r:embed="rId3"/>
          <a:stretch>
            <a:fillRect/>
          </a:stretch>
        </p:blipFill>
        <p:spPr>
          <a:xfrm>
            <a:off x="5580062" y="1583530"/>
            <a:ext cx="4835525" cy="4835525"/>
          </a:xfrm>
          <a:prstGeom prst="rect">
            <a:avLst/>
          </a:prstGeom>
        </p:spPr>
      </p:pic>
    </p:spTree>
    <p:extLst>
      <p:ext uri="{BB962C8B-B14F-4D97-AF65-F5344CB8AC3E}">
        <p14:creationId xmlns:p14="http://schemas.microsoft.com/office/powerpoint/2010/main" val="338295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DB02-AF03-E64F-ABDE-5E28ACACEBD5}"/>
              </a:ext>
            </a:extLst>
          </p:cNvPr>
          <p:cNvSpPr>
            <a:spLocks noGrp="1"/>
          </p:cNvSpPr>
          <p:nvPr>
            <p:ph type="title"/>
          </p:nvPr>
        </p:nvSpPr>
        <p:spPr>
          <a:xfrm>
            <a:off x="0" y="365125"/>
            <a:ext cx="12192000" cy="1325563"/>
          </a:xfrm>
        </p:spPr>
        <p:txBody>
          <a:bodyPr/>
          <a:lstStyle/>
          <a:p>
            <a:r>
              <a:rPr lang="en-US" dirty="0"/>
              <a:t>Inflammation can result from loss of barrier function</a:t>
            </a:r>
          </a:p>
        </p:txBody>
      </p:sp>
      <p:sp>
        <p:nvSpPr>
          <p:cNvPr id="7" name="Content Placeholder 6">
            <a:extLst>
              <a:ext uri="{FF2B5EF4-FFF2-40B4-BE49-F238E27FC236}">
                <a16:creationId xmlns:a16="http://schemas.microsoft.com/office/drawing/2014/main" id="{76ACE480-391B-4C45-B3A8-8BF062F90D47}"/>
              </a:ext>
            </a:extLst>
          </p:cNvPr>
          <p:cNvSpPr>
            <a:spLocks noGrp="1"/>
          </p:cNvSpPr>
          <p:nvPr>
            <p:ph idx="1"/>
          </p:nvPr>
        </p:nvSpPr>
        <p:spPr>
          <a:xfrm>
            <a:off x="7186612" y="1825625"/>
            <a:ext cx="4167187" cy="4351338"/>
          </a:xfrm>
        </p:spPr>
        <p:txBody>
          <a:bodyPr/>
          <a:lstStyle/>
          <a:p>
            <a:r>
              <a:rPr lang="en-US" dirty="0"/>
              <a:t>Inflammatory Bowel Disease (IBD)</a:t>
            </a:r>
          </a:p>
          <a:p>
            <a:pPr lvl="1"/>
            <a:r>
              <a:rPr lang="en-US" dirty="0"/>
              <a:t>Cramps</a:t>
            </a:r>
          </a:p>
          <a:p>
            <a:pPr lvl="1"/>
            <a:r>
              <a:rPr lang="en-US" dirty="0"/>
              <a:t>Diarrhea </a:t>
            </a:r>
          </a:p>
          <a:p>
            <a:pPr lvl="1"/>
            <a:r>
              <a:rPr lang="en-US" dirty="0"/>
              <a:t>Fever</a:t>
            </a:r>
          </a:p>
          <a:p>
            <a:pPr lvl="1"/>
            <a:r>
              <a:rPr lang="en-US" dirty="0"/>
              <a:t>Weight Loss and Loss of Appetite</a:t>
            </a:r>
          </a:p>
          <a:p>
            <a:pPr lvl="1"/>
            <a:r>
              <a:rPr lang="en-US" dirty="0"/>
              <a:t>Blood Loss (anemia)</a:t>
            </a:r>
          </a:p>
          <a:p>
            <a:pPr lvl="1"/>
            <a:endParaRPr lang="en-US" dirty="0"/>
          </a:p>
        </p:txBody>
      </p:sp>
      <p:pic>
        <p:nvPicPr>
          <p:cNvPr id="5" name="Picture 4">
            <a:extLst>
              <a:ext uri="{FF2B5EF4-FFF2-40B4-BE49-F238E27FC236}">
                <a16:creationId xmlns:a16="http://schemas.microsoft.com/office/drawing/2014/main" id="{89049056-4608-F34F-9D5D-E4057DBADAD0}"/>
              </a:ext>
            </a:extLst>
          </p:cNvPr>
          <p:cNvPicPr>
            <a:picLocks noChangeAspect="1"/>
          </p:cNvPicPr>
          <p:nvPr/>
        </p:nvPicPr>
        <p:blipFill>
          <a:blip r:embed="rId2"/>
          <a:stretch>
            <a:fillRect/>
          </a:stretch>
        </p:blipFill>
        <p:spPr>
          <a:xfrm>
            <a:off x="838200" y="1690688"/>
            <a:ext cx="6226175" cy="4749612"/>
          </a:xfrm>
          <a:prstGeom prst="rect">
            <a:avLst/>
          </a:prstGeom>
        </p:spPr>
      </p:pic>
    </p:spTree>
    <p:extLst>
      <p:ext uri="{BB962C8B-B14F-4D97-AF65-F5344CB8AC3E}">
        <p14:creationId xmlns:p14="http://schemas.microsoft.com/office/powerpoint/2010/main" val="1833609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E49-CE16-FC4B-9C43-F70B4451DDB1}"/>
              </a:ext>
            </a:extLst>
          </p:cNvPr>
          <p:cNvSpPr>
            <a:spLocks noGrp="1"/>
          </p:cNvSpPr>
          <p:nvPr>
            <p:ph type="title"/>
          </p:nvPr>
        </p:nvSpPr>
        <p:spPr/>
        <p:txBody>
          <a:bodyPr/>
          <a:lstStyle/>
          <a:p>
            <a:r>
              <a:rPr lang="en-US" dirty="0"/>
              <a:t>Human Milk Oligosaccharides</a:t>
            </a:r>
          </a:p>
        </p:txBody>
      </p:sp>
      <p:sp>
        <p:nvSpPr>
          <p:cNvPr id="6" name="Content Placeholder 5">
            <a:extLst>
              <a:ext uri="{FF2B5EF4-FFF2-40B4-BE49-F238E27FC236}">
                <a16:creationId xmlns:a16="http://schemas.microsoft.com/office/drawing/2014/main" id="{C9BF9D7E-377D-E64D-8E21-E3EF0027EA3F}"/>
              </a:ext>
            </a:extLst>
          </p:cNvPr>
          <p:cNvSpPr>
            <a:spLocks noGrp="1"/>
          </p:cNvSpPr>
          <p:nvPr>
            <p:ph idx="1"/>
          </p:nvPr>
        </p:nvSpPr>
        <p:spPr>
          <a:xfrm>
            <a:off x="6477000" y="1773397"/>
            <a:ext cx="5547360" cy="2398553"/>
          </a:xfrm>
        </p:spPr>
        <p:txBody>
          <a:bodyPr/>
          <a:lstStyle/>
          <a:p>
            <a:r>
              <a:rPr lang="en-US" dirty="0"/>
              <a:t>Often our first probiotics</a:t>
            </a:r>
          </a:p>
          <a:p>
            <a:r>
              <a:rPr lang="en-US" dirty="0"/>
              <a:t>Promotes growth of particular bacterial species that can metabolize these carbohydrates</a:t>
            </a:r>
          </a:p>
          <a:p>
            <a:r>
              <a:rPr lang="en-US" dirty="0"/>
              <a:t>Vary with genetics/diet/health</a:t>
            </a:r>
          </a:p>
        </p:txBody>
      </p:sp>
      <p:sp>
        <p:nvSpPr>
          <p:cNvPr id="5" name="TextBox 4">
            <a:extLst>
              <a:ext uri="{FF2B5EF4-FFF2-40B4-BE49-F238E27FC236}">
                <a16:creationId xmlns:a16="http://schemas.microsoft.com/office/drawing/2014/main" id="{5148FC52-5BB4-2A4C-B050-DCF5F4CE925C}"/>
              </a:ext>
            </a:extLst>
          </p:cNvPr>
          <p:cNvSpPr txBox="1"/>
          <p:nvPr/>
        </p:nvSpPr>
        <p:spPr>
          <a:xfrm>
            <a:off x="2042160" y="5547360"/>
            <a:ext cx="1954831" cy="369332"/>
          </a:xfrm>
          <a:prstGeom prst="rect">
            <a:avLst/>
          </a:prstGeom>
          <a:noFill/>
        </p:spPr>
        <p:txBody>
          <a:bodyPr wrap="none" rtlCol="0">
            <a:spAutoFit/>
          </a:bodyPr>
          <a:lstStyle/>
          <a:p>
            <a:r>
              <a:rPr lang="en-US" dirty="0"/>
              <a:t>Lactose at one end</a:t>
            </a:r>
          </a:p>
        </p:txBody>
      </p:sp>
      <p:pic>
        <p:nvPicPr>
          <p:cNvPr id="7" name="Picture 6">
            <a:extLst>
              <a:ext uri="{FF2B5EF4-FFF2-40B4-BE49-F238E27FC236}">
                <a16:creationId xmlns:a16="http://schemas.microsoft.com/office/drawing/2014/main" id="{E80016CA-1090-B649-B82C-B2404844D2C6}"/>
              </a:ext>
            </a:extLst>
          </p:cNvPr>
          <p:cNvPicPr>
            <a:picLocks noChangeAspect="1"/>
          </p:cNvPicPr>
          <p:nvPr/>
        </p:nvPicPr>
        <p:blipFill>
          <a:blip r:embed="rId2"/>
          <a:stretch>
            <a:fillRect/>
          </a:stretch>
        </p:blipFill>
        <p:spPr>
          <a:xfrm>
            <a:off x="193040" y="1773397"/>
            <a:ext cx="5613400" cy="3505200"/>
          </a:xfrm>
          <a:prstGeom prst="rect">
            <a:avLst/>
          </a:prstGeom>
        </p:spPr>
      </p:pic>
      <p:sp>
        <p:nvSpPr>
          <p:cNvPr id="3" name="TextBox 2">
            <a:extLst>
              <a:ext uri="{FF2B5EF4-FFF2-40B4-BE49-F238E27FC236}">
                <a16:creationId xmlns:a16="http://schemas.microsoft.com/office/drawing/2014/main" id="{32BD50CE-CE0B-774A-8239-32188152D6AF}"/>
              </a:ext>
            </a:extLst>
          </p:cNvPr>
          <p:cNvSpPr txBox="1"/>
          <p:nvPr/>
        </p:nvSpPr>
        <p:spPr>
          <a:xfrm>
            <a:off x="5802525" y="4586288"/>
            <a:ext cx="678391" cy="369332"/>
          </a:xfrm>
          <a:prstGeom prst="rect">
            <a:avLst/>
          </a:prstGeom>
          <a:noFill/>
        </p:spPr>
        <p:txBody>
          <a:bodyPr wrap="none" rtlCol="0">
            <a:spAutoFit/>
          </a:bodyPr>
          <a:lstStyle/>
          <a:p>
            <a:r>
              <a:rPr lang="en-US" dirty="0"/>
              <a:t>HMO</a:t>
            </a:r>
          </a:p>
        </p:txBody>
      </p:sp>
      <p:cxnSp>
        <p:nvCxnSpPr>
          <p:cNvPr id="8" name="Straight Arrow Connector 7">
            <a:extLst>
              <a:ext uri="{FF2B5EF4-FFF2-40B4-BE49-F238E27FC236}">
                <a16:creationId xmlns:a16="http://schemas.microsoft.com/office/drawing/2014/main" id="{F154AB4B-1918-F849-9FDF-1FE8A9548D8E}"/>
              </a:ext>
            </a:extLst>
          </p:cNvPr>
          <p:cNvCxnSpPr>
            <a:stCxn id="3" idx="3"/>
          </p:cNvCxnSpPr>
          <p:nvPr/>
        </p:nvCxnSpPr>
        <p:spPr>
          <a:xfrm>
            <a:off x="6480916" y="4770954"/>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3445EA-434A-D94B-8D11-22211F90332B}"/>
              </a:ext>
            </a:extLst>
          </p:cNvPr>
          <p:cNvSpPr txBox="1"/>
          <p:nvPr/>
        </p:nvSpPr>
        <p:spPr>
          <a:xfrm>
            <a:off x="10051502" y="4452161"/>
            <a:ext cx="1451936" cy="646331"/>
          </a:xfrm>
          <a:prstGeom prst="rect">
            <a:avLst/>
          </a:prstGeom>
          <a:noFill/>
        </p:spPr>
        <p:txBody>
          <a:bodyPr wrap="none" rtlCol="0">
            <a:spAutoFit/>
          </a:bodyPr>
          <a:lstStyle/>
          <a:p>
            <a:r>
              <a:rPr lang="en-US" dirty="0"/>
              <a:t>GI/Immune</a:t>
            </a:r>
          </a:p>
          <a:p>
            <a:r>
              <a:rPr lang="en-US" dirty="0"/>
              <a:t>Development</a:t>
            </a:r>
          </a:p>
        </p:txBody>
      </p:sp>
      <p:sp>
        <p:nvSpPr>
          <p:cNvPr id="10" name="TextBox 9">
            <a:extLst>
              <a:ext uri="{FF2B5EF4-FFF2-40B4-BE49-F238E27FC236}">
                <a16:creationId xmlns:a16="http://schemas.microsoft.com/office/drawing/2014/main" id="{E65B5982-963E-5947-99DF-CD8175466956}"/>
              </a:ext>
            </a:extLst>
          </p:cNvPr>
          <p:cNvSpPr txBox="1"/>
          <p:nvPr/>
        </p:nvSpPr>
        <p:spPr>
          <a:xfrm>
            <a:off x="7155392" y="4447787"/>
            <a:ext cx="2221634" cy="646331"/>
          </a:xfrm>
          <a:prstGeom prst="rect">
            <a:avLst/>
          </a:prstGeom>
          <a:noFill/>
        </p:spPr>
        <p:txBody>
          <a:bodyPr wrap="none" rtlCol="0">
            <a:spAutoFit/>
          </a:bodyPr>
          <a:lstStyle/>
          <a:p>
            <a:r>
              <a:rPr lang="en-US" dirty="0"/>
              <a:t>Promotes Specific</a:t>
            </a:r>
          </a:p>
          <a:p>
            <a:r>
              <a:rPr lang="en-US" dirty="0"/>
              <a:t>Bacterial Colonization</a:t>
            </a:r>
          </a:p>
        </p:txBody>
      </p:sp>
      <p:cxnSp>
        <p:nvCxnSpPr>
          <p:cNvPr id="11" name="Straight Arrow Connector 10">
            <a:extLst>
              <a:ext uri="{FF2B5EF4-FFF2-40B4-BE49-F238E27FC236}">
                <a16:creationId xmlns:a16="http://schemas.microsoft.com/office/drawing/2014/main" id="{D50F6F1D-BB5A-9047-B39E-B25633ADBD58}"/>
              </a:ext>
            </a:extLst>
          </p:cNvPr>
          <p:cNvCxnSpPr/>
          <p:nvPr/>
        </p:nvCxnSpPr>
        <p:spPr>
          <a:xfrm>
            <a:off x="9250680" y="4750831"/>
            <a:ext cx="677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846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70FF-F43F-9D4C-BF91-9AE3328B123F}"/>
              </a:ext>
            </a:extLst>
          </p:cNvPr>
          <p:cNvSpPr>
            <a:spLocks noGrp="1"/>
          </p:cNvSpPr>
          <p:nvPr>
            <p:ph type="title"/>
          </p:nvPr>
        </p:nvSpPr>
        <p:spPr/>
        <p:txBody>
          <a:bodyPr/>
          <a:lstStyle/>
          <a:p>
            <a:r>
              <a:rPr lang="en-US"/>
              <a:t>Should Public Policy Encourage Breastfeeding?</a:t>
            </a:r>
            <a:endParaRPr lang="en-US" dirty="0"/>
          </a:p>
        </p:txBody>
      </p:sp>
      <p:sp>
        <p:nvSpPr>
          <p:cNvPr id="6" name="Text Placeholder 5">
            <a:extLst>
              <a:ext uri="{FF2B5EF4-FFF2-40B4-BE49-F238E27FC236}">
                <a16:creationId xmlns:a16="http://schemas.microsoft.com/office/drawing/2014/main" id="{64CDE54B-EA07-3D49-AA4F-A1CECEA2BDC4}"/>
              </a:ext>
            </a:extLst>
          </p:cNvPr>
          <p:cNvSpPr>
            <a:spLocks noGrp="1"/>
          </p:cNvSpPr>
          <p:nvPr>
            <p:ph type="body" idx="1"/>
          </p:nvPr>
        </p:nvSpPr>
        <p:spPr/>
        <p:txBody>
          <a:bodyPr/>
          <a:lstStyle/>
          <a:p>
            <a:r>
              <a:rPr lang="en-US" dirty="0"/>
              <a:t>Positive Benefits</a:t>
            </a:r>
          </a:p>
        </p:txBody>
      </p:sp>
      <p:sp>
        <p:nvSpPr>
          <p:cNvPr id="7" name="Content Placeholder 6">
            <a:extLst>
              <a:ext uri="{FF2B5EF4-FFF2-40B4-BE49-F238E27FC236}">
                <a16:creationId xmlns:a16="http://schemas.microsoft.com/office/drawing/2014/main" id="{926A784E-FBF1-574C-809F-6532651798D6}"/>
              </a:ext>
            </a:extLst>
          </p:cNvPr>
          <p:cNvSpPr>
            <a:spLocks noGrp="1"/>
          </p:cNvSpPr>
          <p:nvPr>
            <p:ph sz="half" idx="2"/>
          </p:nvPr>
        </p:nvSpPr>
        <p:spPr/>
        <p:txBody>
          <a:bodyPr/>
          <a:lstStyle/>
          <a:p>
            <a:r>
              <a:rPr lang="en-US" dirty="0"/>
              <a:t>Nutrients not present not in formula or milk</a:t>
            </a:r>
          </a:p>
          <a:p>
            <a:r>
              <a:rPr lang="en-US" dirty="0"/>
              <a:t>Psychological bonding</a:t>
            </a:r>
          </a:p>
          <a:p>
            <a:r>
              <a:rPr lang="en-US" dirty="0"/>
              <a:t>Convenient and inexpensive</a:t>
            </a:r>
          </a:p>
          <a:p>
            <a:r>
              <a:rPr lang="en-US" dirty="0"/>
              <a:t>Sterile source of liquids (important for developing countries)</a:t>
            </a:r>
          </a:p>
        </p:txBody>
      </p:sp>
      <p:sp>
        <p:nvSpPr>
          <p:cNvPr id="8" name="Text Placeholder 7">
            <a:extLst>
              <a:ext uri="{FF2B5EF4-FFF2-40B4-BE49-F238E27FC236}">
                <a16:creationId xmlns:a16="http://schemas.microsoft.com/office/drawing/2014/main" id="{D8C3F5E2-FB4C-E64F-A3B1-E715E681FB3B}"/>
              </a:ext>
            </a:extLst>
          </p:cNvPr>
          <p:cNvSpPr>
            <a:spLocks noGrp="1"/>
          </p:cNvSpPr>
          <p:nvPr>
            <p:ph type="body" sz="quarter" idx="3"/>
          </p:nvPr>
        </p:nvSpPr>
        <p:spPr/>
        <p:txBody>
          <a:bodyPr/>
          <a:lstStyle/>
          <a:p>
            <a:r>
              <a:rPr lang="en-US" dirty="0"/>
              <a:t>Negative Consequences</a:t>
            </a:r>
          </a:p>
        </p:txBody>
      </p:sp>
      <p:sp>
        <p:nvSpPr>
          <p:cNvPr id="9" name="Content Placeholder 8">
            <a:extLst>
              <a:ext uri="{FF2B5EF4-FFF2-40B4-BE49-F238E27FC236}">
                <a16:creationId xmlns:a16="http://schemas.microsoft.com/office/drawing/2014/main" id="{99B700AA-08B8-3749-B433-7A8B635E5F42}"/>
              </a:ext>
            </a:extLst>
          </p:cNvPr>
          <p:cNvSpPr>
            <a:spLocks noGrp="1"/>
          </p:cNvSpPr>
          <p:nvPr>
            <p:ph sz="quarter" idx="4"/>
          </p:nvPr>
        </p:nvSpPr>
        <p:spPr/>
        <p:txBody>
          <a:bodyPr/>
          <a:lstStyle/>
          <a:p>
            <a:r>
              <a:rPr lang="en-US" dirty="0"/>
              <a:t>Can be inconvenient, requires lifestyle modifications</a:t>
            </a:r>
          </a:p>
          <a:p>
            <a:r>
              <a:rPr lang="en-US" dirty="0"/>
              <a:t>Can be painful</a:t>
            </a:r>
          </a:p>
          <a:p>
            <a:r>
              <a:rPr lang="en-US" dirty="0"/>
              <a:t>Stressful especially at beginning</a:t>
            </a:r>
          </a:p>
          <a:p>
            <a:r>
              <a:rPr lang="en-US" dirty="0"/>
              <a:t>Partner cannot breastfeed</a:t>
            </a:r>
          </a:p>
          <a:p>
            <a:endParaRPr lang="en-US" dirty="0"/>
          </a:p>
        </p:txBody>
      </p:sp>
    </p:spTree>
    <p:extLst>
      <p:ext uri="{BB962C8B-B14F-4D97-AF65-F5344CB8AC3E}">
        <p14:creationId xmlns:p14="http://schemas.microsoft.com/office/powerpoint/2010/main" val="3979069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292616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25F6-C79C-364D-A437-0F2E3223C1D7}"/>
              </a:ext>
            </a:extLst>
          </p:cNvPr>
          <p:cNvSpPr>
            <a:spLocks noGrp="1"/>
          </p:cNvSpPr>
          <p:nvPr>
            <p:ph type="title"/>
          </p:nvPr>
        </p:nvSpPr>
        <p:spPr/>
        <p:txBody>
          <a:bodyPr/>
          <a:lstStyle/>
          <a:p>
            <a:r>
              <a:rPr lang="en-US" dirty="0"/>
              <a:t>What statement </a:t>
            </a:r>
            <a:r>
              <a:rPr lang="en-US" b="1" u="sng" dirty="0"/>
              <a:t>is false </a:t>
            </a:r>
            <a:r>
              <a:rPr lang="en-US" dirty="0"/>
              <a:t>of short chain fatty acids?</a:t>
            </a:r>
          </a:p>
        </p:txBody>
      </p:sp>
      <p:sp>
        <p:nvSpPr>
          <p:cNvPr id="3" name="Content Placeholder 2">
            <a:extLst>
              <a:ext uri="{FF2B5EF4-FFF2-40B4-BE49-F238E27FC236}">
                <a16:creationId xmlns:a16="http://schemas.microsoft.com/office/drawing/2014/main" id="{3241213B-6DF1-8143-8619-4E4A190826EC}"/>
              </a:ext>
            </a:extLst>
          </p:cNvPr>
          <p:cNvSpPr>
            <a:spLocks noGrp="1"/>
          </p:cNvSpPr>
          <p:nvPr>
            <p:ph idx="1"/>
          </p:nvPr>
        </p:nvSpPr>
        <p:spPr/>
        <p:txBody>
          <a:bodyPr/>
          <a:lstStyle/>
          <a:p>
            <a:pPr marL="514350" indent="-514350">
              <a:buFont typeface="+mj-lt"/>
              <a:buAutoNum type="alphaUcPeriod"/>
            </a:pPr>
            <a:r>
              <a:rPr lang="en-US" dirty="0"/>
              <a:t>They are generated by fermentation of fiber</a:t>
            </a:r>
          </a:p>
          <a:p>
            <a:pPr marL="514350" indent="-514350">
              <a:buFont typeface="+mj-lt"/>
              <a:buAutoNum type="alphaUcPeriod"/>
            </a:pPr>
            <a:r>
              <a:rPr lang="en-US" dirty="0"/>
              <a:t>They are generated by human digestive enzymes in the small intestine</a:t>
            </a:r>
          </a:p>
          <a:p>
            <a:pPr marL="514350" indent="-514350">
              <a:buFont typeface="+mj-lt"/>
              <a:buAutoNum type="alphaUcPeriod"/>
            </a:pPr>
            <a:r>
              <a:rPr lang="en-US" dirty="0"/>
              <a:t>Their production can be altered by changes in diet</a:t>
            </a:r>
          </a:p>
          <a:p>
            <a:pPr marL="514350" indent="-514350">
              <a:buFont typeface="+mj-lt"/>
              <a:buAutoNum type="alphaUcPeriod"/>
            </a:pPr>
            <a:r>
              <a:rPr lang="en-US" dirty="0"/>
              <a:t>They can provide energy to the cells of the gastrointestinal system</a:t>
            </a:r>
          </a:p>
        </p:txBody>
      </p:sp>
    </p:spTree>
    <p:extLst>
      <p:ext uri="{BB962C8B-B14F-4D97-AF65-F5344CB8AC3E}">
        <p14:creationId xmlns:p14="http://schemas.microsoft.com/office/powerpoint/2010/main" val="310176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20BA-DD6C-E244-95DA-9A95CF7D6377}"/>
              </a:ext>
            </a:extLst>
          </p:cNvPr>
          <p:cNvSpPr>
            <a:spLocks noGrp="1"/>
          </p:cNvSpPr>
          <p:nvPr>
            <p:ph type="title"/>
          </p:nvPr>
        </p:nvSpPr>
        <p:spPr/>
        <p:txBody>
          <a:bodyPr>
            <a:normAutofit fontScale="90000"/>
          </a:bodyPr>
          <a:lstStyle/>
          <a:p>
            <a:r>
              <a:rPr lang="en-US" dirty="0"/>
              <a:t>In recent studies, all of the following foods were correlated with increased bacterial diversity except</a:t>
            </a:r>
          </a:p>
        </p:txBody>
      </p:sp>
      <p:sp>
        <p:nvSpPr>
          <p:cNvPr id="3" name="Content Placeholder 2">
            <a:extLst>
              <a:ext uri="{FF2B5EF4-FFF2-40B4-BE49-F238E27FC236}">
                <a16:creationId xmlns:a16="http://schemas.microsoft.com/office/drawing/2014/main" id="{13DFC073-C3E6-0B4A-A9DD-D2DE2DD3AB5F}"/>
              </a:ext>
            </a:extLst>
          </p:cNvPr>
          <p:cNvSpPr>
            <a:spLocks noGrp="1"/>
          </p:cNvSpPr>
          <p:nvPr>
            <p:ph idx="1"/>
          </p:nvPr>
        </p:nvSpPr>
        <p:spPr/>
        <p:txBody>
          <a:bodyPr/>
          <a:lstStyle/>
          <a:p>
            <a:pPr marL="514350" indent="-514350">
              <a:buFont typeface="+mj-lt"/>
              <a:buAutoNum type="alphaUcPeriod"/>
            </a:pPr>
            <a:r>
              <a:rPr lang="en-US" dirty="0"/>
              <a:t>Dark Chocolate</a:t>
            </a:r>
          </a:p>
          <a:p>
            <a:pPr marL="514350" indent="-514350">
              <a:buFont typeface="+mj-lt"/>
              <a:buAutoNum type="alphaUcPeriod"/>
            </a:pPr>
            <a:r>
              <a:rPr lang="en-US" dirty="0"/>
              <a:t>Red Wine</a:t>
            </a:r>
          </a:p>
          <a:p>
            <a:pPr marL="514350" indent="-514350">
              <a:buFont typeface="+mj-lt"/>
              <a:buAutoNum type="alphaUcPeriod"/>
            </a:pPr>
            <a:r>
              <a:rPr lang="en-US" dirty="0"/>
              <a:t>Whole Milk</a:t>
            </a:r>
          </a:p>
          <a:p>
            <a:pPr marL="514350" indent="-514350">
              <a:buFont typeface="+mj-lt"/>
              <a:buAutoNum type="alphaUcPeriod"/>
            </a:pPr>
            <a:r>
              <a:rPr lang="en-US" dirty="0"/>
              <a:t>Vegetables</a:t>
            </a:r>
          </a:p>
        </p:txBody>
      </p:sp>
    </p:spTree>
    <p:extLst>
      <p:ext uri="{BB962C8B-B14F-4D97-AF65-F5344CB8AC3E}">
        <p14:creationId xmlns:p14="http://schemas.microsoft.com/office/powerpoint/2010/main" val="106208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AB2D-BBE5-0040-9DCC-B653B4451B19}"/>
              </a:ext>
            </a:extLst>
          </p:cNvPr>
          <p:cNvSpPr>
            <a:spLocks noGrp="1"/>
          </p:cNvSpPr>
          <p:nvPr>
            <p:ph type="title"/>
          </p:nvPr>
        </p:nvSpPr>
        <p:spPr/>
        <p:txBody>
          <a:bodyPr/>
          <a:lstStyle/>
          <a:p>
            <a:r>
              <a:rPr lang="en-US" dirty="0"/>
              <a:t>Where are the microbiota on the human body</a:t>
            </a:r>
          </a:p>
        </p:txBody>
      </p:sp>
      <p:pic>
        <p:nvPicPr>
          <p:cNvPr id="5" name="Content Placeholder 4">
            <a:extLst>
              <a:ext uri="{FF2B5EF4-FFF2-40B4-BE49-F238E27FC236}">
                <a16:creationId xmlns:a16="http://schemas.microsoft.com/office/drawing/2014/main" id="{FF3D60C1-85C8-444D-9F66-65CA0F1F1CF2}"/>
              </a:ext>
            </a:extLst>
          </p:cNvPr>
          <p:cNvPicPr>
            <a:picLocks noGrp="1" noChangeAspect="1"/>
          </p:cNvPicPr>
          <p:nvPr>
            <p:ph idx="1"/>
          </p:nvPr>
        </p:nvPicPr>
        <p:blipFill rotWithShape="1">
          <a:blip r:embed="rId2"/>
          <a:srcRect t="34083"/>
          <a:stretch/>
        </p:blipFill>
        <p:spPr>
          <a:xfrm>
            <a:off x="2309275" y="1155031"/>
            <a:ext cx="6685418" cy="5702969"/>
          </a:xfrm>
        </p:spPr>
      </p:pic>
    </p:spTree>
    <p:extLst>
      <p:ext uri="{BB962C8B-B14F-4D97-AF65-F5344CB8AC3E}">
        <p14:creationId xmlns:p14="http://schemas.microsoft.com/office/powerpoint/2010/main" val="290642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D90-3022-A74C-B818-73B9A26BFAED}"/>
              </a:ext>
            </a:extLst>
          </p:cNvPr>
          <p:cNvSpPr>
            <a:spLocks noGrp="1"/>
          </p:cNvSpPr>
          <p:nvPr>
            <p:ph type="title"/>
          </p:nvPr>
        </p:nvSpPr>
        <p:spPr/>
        <p:txBody>
          <a:bodyPr/>
          <a:lstStyle/>
          <a:p>
            <a:r>
              <a:rPr lang="en-US" dirty="0"/>
              <a:t>The Gut Microbiome</a:t>
            </a:r>
          </a:p>
        </p:txBody>
      </p:sp>
      <p:pic>
        <p:nvPicPr>
          <p:cNvPr id="4" name="Picture 3">
            <a:extLst>
              <a:ext uri="{FF2B5EF4-FFF2-40B4-BE49-F238E27FC236}">
                <a16:creationId xmlns:a16="http://schemas.microsoft.com/office/drawing/2014/main" id="{890D0C65-2C93-9649-AC0C-C9F346B296B4}"/>
              </a:ext>
            </a:extLst>
          </p:cNvPr>
          <p:cNvPicPr>
            <a:picLocks noChangeAspect="1"/>
          </p:cNvPicPr>
          <p:nvPr/>
        </p:nvPicPr>
        <p:blipFill>
          <a:blip r:embed="rId2"/>
          <a:stretch>
            <a:fillRect/>
          </a:stretch>
        </p:blipFill>
        <p:spPr>
          <a:xfrm>
            <a:off x="1292068" y="1526041"/>
            <a:ext cx="4502465" cy="4945097"/>
          </a:xfrm>
          <a:prstGeom prst="rect">
            <a:avLst/>
          </a:prstGeom>
        </p:spPr>
      </p:pic>
      <p:sp>
        <p:nvSpPr>
          <p:cNvPr id="5" name="TextBox 4">
            <a:extLst>
              <a:ext uri="{FF2B5EF4-FFF2-40B4-BE49-F238E27FC236}">
                <a16:creationId xmlns:a16="http://schemas.microsoft.com/office/drawing/2014/main" id="{C37F40D9-942F-DF44-B805-C654DEF1EA63}"/>
              </a:ext>
            </a:extLst>
          </p:cNvPr>
          <p:cNvSpPr txBox="1"/>
          <p:nvPr/>
        </p:nvSpPr>
        <p:spPr>
          <a:xfrm>
            <a:off x="6431280" y="1526041"/>
            <a:ext cx="4922520" cy="4832092"/>
          </a:xfrm>
          <a:prstGeom prst="rect">
            <a:avLst/>
          </a:prstGeom>
          <a:noFill/>
        </p:spPr>
        <p:txBody>
          <a:bodyPr wrap="square" rtlCol="0">
            <a:spAutoFit/>
          </a:bodyPr>
          <a:lstStyle/>
          <a:p>
            <a:r>
              <a:rPr lang="en-US" sz="2800" b="1" u="sng" dirty="0"/>
              <a:t>Activity</a:t>
            </a:r>
          </a:p>
          <a:p>
            <a:pPr marL="285750" indent="-285750">
              <a:buFont typeface="Arial" panose="020B0604020202020204" pitchFamily="34" charset="0"/>
              <a:buChar char="•"/>
            </a:pPr>
            <a:r>
              <a:rPr lang="en-US" sz="2800" dirty="0"/>
              <a:t>Consider the environment where the highest bacterial load exists</a:t>
            </a:r>
          </a:p>
          <a:p>
            <a:pPr marL="285750" indent="-285750">
              <a:buFont typeface="Arial" panose="020B0604020202020204" pitchFamily="34" charset="0"/>
              <a:buChar char="•"/>
            </a:pPr>
            <a:r>
              <a:rPr lang="en-US" sz="2800" dirty="0"/>
              <a:t>Are these bacteria likely to be aerobic or anaerobic</a:t>
            </a:r>
          </a:p>
          <a:p>
            <a:pPr marL="285750" indent="-285750">
              <a:buFont typeface="Arial" panose="020B0604020202020204" pitchFamily="34" charset="0"/>
              <a:buChar char="•"/>
            </a:pPr>
            <a:r>
              <a:rPr lang="en-US" sz="2800" dirty="0"/>
              <a:t>What sources of food are present?</a:t>
            </a:r>
          </a:p>
          <a:p>
            <a:pPr marL="285750" indent="-285750">
              <a:buFont typeface="Arial" panose="020B0604020202020204" pitchFamily="34" charset="0"/>
              <a:buChar char="•"/>
            </a:pPr>
            <a:r>
              <a:rPr lang="en-US" sz="2800" dirty="0"/>
              <a:t>Predict how some change in diet might affect the kinds of bacteria present</a:t>
            </a:r>
          </a:p>
        </p:txBody>
      </p:sp>
    </p:spTree>
    <p:extLst>
      <p:ext uri="{BB962C8B-B14F-4D97-AF65-F5344CB8AC3E}">
        <p14:creationId xmlns:p14="http://schemas.microsoft.com/office/powerpoint/2010/main" val="778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EB93-7A0E-F646-A101-8B27C4709895}"/>
              </a:ext>
            </a:extLst>
          </p:cNvPr>
          <p:cNvSpPr>
            <a:spLocks noGrp="1"/>
          </p:cNvSpPr>
          <p:nvPr>
            <p:ph type="title"/>
          </p:nvPr>
        </p:nvSpPr>
        <p:spPr/>
        <p:txBody>
          <a:bodyPr/>
          <a:lstStyle/>
          <a:p>
            <a:r>
              <a:rPr lang="en-US" dirty="0"/>
              <a:t>How do we assess the microbiome?</a:t>
            </a:r>
          </a:p>
        </p:txBody>
      </p:sp>
      <p:pic>
        <p:nvPicPr>
          <p:cNvPr id="4" name="Picture 3">
            <a:extLst>
              <a:ext uri="{FF2B5EF4-FFF2-40B4-BE49-F238E27FC236}">
                <a16:creationId xmlns:a16="http://schemas.microsoft.com/office/drawing/2014/main" id="{5CBDE042-C4D9-3246-BF31-E6D59E2A548A}"/>
              </a:ext>
            </a:extLst>
          </p:cNvPr>
          <p:cNvPicPr>
            <a:picLocks noChangeAspect="1"/>
          </p:cNvPicPr>
          <p:nvPr/>
        </p:nvPicPr>
        <p:blipFill>
          <a:blip r:embed="rId2"/>
          <a:stretch>
            <a:fillRect/>
          </a:stretch>
        </p:blipFill>
        <p:spPr>
          <a:xfrm>
            <a:off x="2800350" y="1690688"/>
            <a:ext cx="6591300" cy="4943475"/>
          </a:xfrm>
          <a:prstGeom prst="rect">
            <a:avLst/>
          </a:prstGeom>
        </p:spPr>
      </p:pic>
    </p:spTree>
    <p:extLst>
      <p:ext uri="{BB962C8B-B14F-4D97-AF65-F5344CB8AC3E}">
        <p14:creationId xmlns:p14="http://schemas.microsoft.com/office/powerpoint/2010/main" val="192905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1D86-21F9-894C-A348-885EBA7E01EA}"/>
              </a:ext>
            </a:extLst>
          </p:cNvPr>
          <p:cNvSpPr>
            <a:spLocks noGrp="1"/>
          </p:cNvSpPr>
          <p:nvPr>
            <p:ph type="title"/>
          </p:nvPr>
        </p:nvSpPr>
        <p:spPr/>
        <p:txBody>
          <a:bodyPr/>
          <a:lstStyle/>
          <a:p>
            <a:r>
              <a:rPr lang="en-US" dirty="0"/>
              <a:t>Video</a:t>
            </a:r>
          </a:p>
        </p:txBody>
      </p:sp>
      <p:sp>
        <p:nvSpPr>
          <p:cNvPr id="3" name="Content Placeholder 2">
            <a:extLst>
              <a:ext uri="{FF2B5EF4-FFF2-40B4-BE49-F238E27FC236}">
                <a16:creationId xmlns:a16="http://schemas.microsoft.com/office/drawing/2014/main" id="{E3B81072-C5EC-424E-82F5-321974234E7A}"/>
              </a:ext>
            </a:extLst>
          </p:cNvPr>
          <p:cNvSpPr>
            <a:spLocks noGrp="1"/>
          </p:cNvSpPr>
          <p:nvPr>
            <p:ph idx="1"/>
          </p:nvPr>
        </p:nvSpPr>
        <p:spPr/>
        <p:txBody>
          <a:bodyPr/>
          <a:lstStyle/>
          <a:p>
            <a:pPr marL="0" indent="0">
              <a:buNone/>
            </a:pPr>
            <a:r>
              <a:rPr lang="en-US" dirty="0">
                <a:hlinkClick r:id="rId2"/>
              </a:rPr>
              <a:t>https://</a:t>
            </a:r>
            <a:r>
              <a:rPr lang="en-US" dirty="0" err="1">
                <a:hlinkClick r:id="rId2"/>
              </a:rPr>
              <a:t>www.ted.com</a:t>
            </a:r>
            <a:r>
              <a:rPr lang="en-US" dirty="0">
                <a:hlinkClick r:id="rId2"/>
              </a:rPr>
              <a:t>/talks/</a:t>
            </a:r>
            <a:r>
              <a:rPr lang="en-US" dirty="0" err="1">
                <a:hlinkClick r:id="rId2"/>
              </a:rPr>
              <a:t>rob_knight_how_our_microbes_make_us_who_we_are</a:t>
            </a:r>
            <a:endParaRPr lang="en-US" dirty="0"/>
          </a:p>
        </p:txBody>
      </p:sp>
    </p:spTree>
    <p:extLst>
      <p:ext uri="{BB962C8B-B14F-4D97-AF65-F5344CB8AC3E}">
        <p14:creationId xmlns:p14="http://schemas.microsoft.com/office/powerpoint/2010/main" val="103481098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2428</Words>
  <Application>Microsoft Macintosh PowerPoint</Application>
  <PresentationFormat>Widescreen</PresentationFormat>
  <Paragraphs>259</Paragraphs>
  <Slides>39</Slides>
  <Notes>12</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Calibri</vt:lpstr>
      <vt:lpstr>Calibri Light</vt:lpstr>
      <vt:lpstr>Symbol</vt:lpstr>
      <vt:lpstr>Tw Cen MT</vt:lpstr>
      <vt:lpstr>Tw Cen MT Condensed</vt:lpstr>
      <vt:lpstr>Wingdings</vt:lpstr>
      <vt:lpstr>Wingdings 3</vt:lpstr>
      <vt:lpstr>Office Theme</vt:lpstr>
      <vt:lpstr>Integral</vt:lpstr>
      <vt:lpstr>Introduction to the Microbiome</vt:lpstr>
      <vt:lpstr>Learning Objectives</vt:lpstr>
      <vt:lpstr>Kombucha (a fermented drink) is considered a _________ because it _______</vt:lpstr>
      <vt:lpstr>What statement is false of short chain fatty acids?</vt:lpstr>
      <vt:lpstr>In recent studies, all of the following foods were correlated with increased bacterial diversity except</vt:lpstr>
      <vt:lpstr>Where are the microbiota on the human body</vt:lpstr>
      <vt:lpstr>The Gut Microbiome</vt:lpstr>
      <vt:lpstr>How do we assess the microbiome?</vt:lpstr>
      <vt:lpstr>Video</vt:lpstr>
      <vt:lpstr>Factors that Modulate the Microbiome</vt:lpstr>
      <vt:lpstr>How can we modify our gut microbial communities</vt:lpstr>
      <vt:lpstr>Minute paper</vt:lpstr>
      <vt:lpstr>Key Roles of the Gut Microbiome</vt:lpstr>
      <vt:lpstr>Microbiomes Differ in Lean and Obese Humans</vt:lpstr>
      <vt:lpstr>Can the gut microbiome modify energy extraction?</vt:lpstr>
      <vt:lpstr>What is the form of this energy?</vt:lpstr>
      <vt:lpstr>What can we digest, what can bacteria digest?</vt:lpstr>
      <vt:lpstr>Microbial Effects on Volumetric Diets</vt:lpstr>
      <vt:lpstr>Microbial Predictors of Poor Weight Loss</vt:lpstr>
      <vt:lpstr>Other bacterial metabolites</vt:lpstr>
      <vt:lpstr>Two downsides of having excess digestion in the colon</vt:lpstr>
      <vt:lpstr>Microbes and flatulence</vt:lpstr>
      <vt:lpstr>FODMAPS</vt:lpstr>
      <vt:lpstr>Review Question</vt:lpstr>
      <vt:lpstr>High and Low FODMAP Foods</vt:lpstr>
      <vt:lpstr>Barrier Functions and Colon Health</vt:lpstr>
      <vt:lpstr>Mucous Membranes are Protective Barriers Made of Polysaccharides Produced by Gut Cells</vt:lpstr>
      <vt:lpstr>Endogenous Glycans As Bacterial Energy Source</vt:lpstr>
      <vt:lpstr>Immune Function and Gastrointestinal development. </vt:lpstr>
      <vt:lpstr>Immune system basics</vt:lpstr>
      <vt:lpstr>Microbes and development of the GI system</vt:lpstr>
      <vt:lpstr>Inflammation can result from loss of barrier function</vt:lpstr>
      <vt:lpstr>References </vt:lpstr>
      <vt:lpstr>Immune Function and Gastrointestinal Development</vt:lpstr>
      <vt:lpstr>Microbes and Development of the GI System</vt:lpstr>
      <vt:lpstr>Inflammation can result from loss of barrier function</vt:lpstr>
      <vt:lpstr>Human Milk Oligosaccharides</vt:lpstr>
      <vt:lpstr>Should Public Policy Encourage Breastfeeding?</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Microbiome</dc:title>
  <dc:creator>Dave Bridges</dc:creator>
  <cp:lastModifiedBy>Dave Bridges</cp:lastModifiedBy>
  <cp:revision>35</cp:revision>
  <dcterms:created xsi:type="dcterms:W3CDTF">2018-08-20T12:15:01Z</dcterms:created>
  <dcterms:modified xsi:type="dcterms:W3CDTF">2018-09-24T16:30:01Z</dcterms:modified>
</cp:coreProperties>
</file>